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2"/>
  </p:notesMasterIdLst>
  <p:sldIdLst>
    <p:sldId id="256" r:id="rId2"/>
    <p:sldId id="292" r:id="rId3"/>
    <p:sldId id="265" r:id="rId4"/>
    <p:sldId id="291" r:id="rId5"/>
    <p:sldId id="257" r:id="rId6"/>
    <p:sldId id="293" r:id="rId7"/>
    <p:sldId id="294" r:id="rId8"/>
    <p:sldId id="295" r:id="rId9"/>
    <p:sldId id="296" r:id="rId10"/>
    <p:sldId id="297" r:id="rId11"/>
    <p:sldId id="298" r:id="rId12"/>
    <p:sldId id="320" r:id="rId13"/>
    <p:sldId id="299" r:id="rId14"/>
    <p:sldId id="300" r:id="rId15"/>
    <p:sldId id="301" r:id="rId16"/>
    <p:sldId id="302" r:id="rId17"/>
    <p:sldId id="303" r:id="rId18"/>
    <p:sldId id="304" r:id="rId19"/>
    <p:sldId id="306" r:id="rId20"/>
    <p:sldId id="307" r:id="rId21"/>
    <p:sldId id="309" r:id="rId22"/>
    <p:sldId id="312" r:id="rId23"/>
    <p:sldId id="313" r:id="rId24"/>
    <p:sldId id="314" r:id="rId25"/>
    <p:sldId id="315" r:id="rId26"/>
    <p:sldId id="316" r:id="rId27"/>
    <p:sldId id="317" r:id="rId28"/>
    <p:sldId id="318" r:id="rId29"/>
    <p:sldId id="319" r:id="rId30"/>
    <p:sldId id="321" r:id="rId31"/>
  </p:sldIdLst>
  <p:sldSz cx="9144000" cy="5143500" type="screen16x9"/>
  <p:notesSz cx="6858000" cy="9144000"/>
  <p:embeddedFontLst>
    <p:embeddedFont>
      <p:font typeface="Fira Sans Extra Condensed Medium" panose="020B0604020202020204"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C1D4783-5F6B-48E2-8DB0-E77EC40B58AC}">
          <p14:sldIdLst>
            <p14:sldId id="256"/>
          </p14:sldIdLst>
        </p14:section>
        <p14:section name="Untitled Section" id="{54BF5A5D-4123-49E7-BCE7-5C5C835291E1}">
          <p14:sldIdLst>
            <p14:sldId id="292"/>
            <p14:sldId id="265"/>
            <p14:sldId id="291"/>
            <p14:sldId id="257"/>
            <p14:sldId id="293"/>
            <p14:sldId id="294"/>
            <p14:sldId id="295"/>
            <p14:sldId id="296"/>
            <p14:sldId id="297"/>
            <p14:sldId id="298"/>
            <p14:sldId id="320"/>
            <p14:sldId id="299"/>
            <p14:sldId id="300"/>
            <p14:sldId id="301"/>
            <p14:sldId id="302"/>
            <p14:sldId id="303"/>
            <p14:sldId id="304"/>
            <p14:sldId id="306"/>
            <p14:sldId id="307"/>
            <p14:sldId id="309"/>
            <p14:sldId id="312"/>
            <p14:sldId id="313"/>
            <p14:sldId id="314"/>
            <p14:sldId id="315"/>
            <p14:sldId id="316"/>
            <p14:sldId id="317"/>
            <p14:sldId id="318"/>
            <p14:sldId id="319"/>
            <p14:sldId id="3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B6B5"/>
    <a:srgbClr val="957FCA"/>
    <a:srgbClr val="B878C2"/>
    <a:srgbClr val="627BB2"/>
    <a:srgbClr val="0066FF"/>
    <a:srgbClr val="C0C5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107" d="100"/>
          <a:sy n="107" d="100"/>
        </p:scale>
        <p:origin x="7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641a476e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641a476e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9765d7774d_3_2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9765d7774d_3_2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9661d1679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9661d1679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175" y="1584238"/>
            <a:ext cx="3461400" cy="15117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7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7175" y="3231075"/>
            <a:ext cx="3338400" cy="32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chemeClr val="accent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orient="horz" pos="258">
          <p15:clr>
            <a:srgbClr val="EA4335"/>
          </p15:clr>
        </p15:guide>
        <p15:guide id="3" pos="5472">
          <p15:clr>
            <a:srgbClr val="EA4335"/>
          </p15:clr>
        </p15:guide>
        <p15:guide id="4" orient="horz" pos="2982">
          <p15:clr>
            <a:srgbClr val="EA4335"/>
          </p15:clr>
        </p15:guide>
        <p15:guide id="5" pos="2880">
          <p15:clr>
            <a:srgbClr val="EA4335"/>
          </p15:clr>
        </p15:guide>
        <p15:guide id="6" orient="horz" pos="1620">
          <p15:clr>
            <a:srgbClr val="EA4335"/>
          </p15:clr>
        </p15:guide>
        <p15:guide id="7" pos="4176">
          <p15:clr>
            <a:srgbClr val="EA4335"/>
          </p15:clr>
        </p15:guide>
        <p15:guide id="8" pos="1584">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6765" y="1199311"/>
            <a:ext cx="3461400" cy="179456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lumMod val="50000"/>
                  </a:schemeClr>
                </a:solidFill>
              </a:rPr>
              <a:t>E-Commerce RETAIL DATA ANALYSIS </a:t>
            </a:r>
            <a:endParaRPr dirty="0">
              <a:solidFill>
                <a:schemeClr val="accent3">
                  <a:lumMod val="50000"/>
                </a:schemeClr>
              </a:solidFill>
            </a:endParaRPr>
          </a:p>
        </p:txBody>
      </p:sp>
      <p:sp>
        <p:nvSpPr>
          <p:cNvPr id="108" name="Google Shape;108;p15"/>
          <p:cNvSpPr txBox="1">
            <a:spLocks noGrp="1"/>
          </p:cNvSpPr>
          <p:nvPr>
            <p:ph type="ctrTitle" idx="4294967295"/>
          </p:nvPr>
        </p:nvSpPr>
        <p:spPr>
          <a:xfrm>
            <a:off x="7962900" y="1243013"/>
            <a:ext cx="1181100" cy="360362"/>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2"/>
                </a:solidFill>
              </a:rPr>
              <a:t>SHOP</a:t>
            </a:r>
            <a:endParaRPr sz="2500" dirty="0">
              <a:solidFill>
                <a:schemeClr val="accent2"/>
              </a:solidFill>
            </a:endParaRPr>
          </a:p>
        </p:txBody>
      </p:sp>
      <p:sp>
        <p:nvSpPr>
          <p:cNvPr id="57" name="Google Shape;57;p15"/>
          <p:cNvSpPr/>
          <p:nvPr/>
        </p:nvSpPr>
        <p:spPr>
          <a:xfrm>
            <a:off x="5429232" y="2833908"/>
            <a:ext cx="2402283" cy="251053"/>
          </a:xfrm>
          <a:custGeom>
            <a:avLst/>
            <a:gdLst/>
            <a:ahLst/>
            <a:cxnLst/>
            <a:rect l="l" t="t" r="r" b="b"/>
            <a:pathLst>
              <a:path w="43098" h="4504" extrusionOk="0">
                <a:moveTo>
                  <a:pt x="21549" y="0"/>
                </a:moveTo>
                <a:cubicBezTo>
                  <a:pt x="9640" y="0"/>
                  <a:pt x="0" y="1001"/>
                  <a:pt x="0" y="2235"/>
                </a:cubicBezTo>
                <a:cubicBezTo>
                  <a:pt x="0" y="3470"/>
                  <a:pt x="9640" y="4504"/>
                  <a:pt x="21549" y="4504"/>
                </a:cubicBezTo>
                <a:cubicBezTo>
                  <a:pt x="33457" y="4504"/>
                  <a:pt x="43097" y="3470"/>
                  <a:pt x="43097" y="2235"/>
                </a:cubicBezTo>
                <a:cubicBezTo>
                  <a:pt x="43097" y="1001"/>
                  <a:pt x="33457" y="0"/>
                  <a:pt x="21549" y="0"/>
                </a:cubicBezTo>
                <a:close/>
              </a:path>
            </a:pathLst>
          </a:custGeom>
          <a:solidFill>
            <a:srgbClr val="142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rot="10800000" flipH="1">
            <a:off x="5990725" y="3577682"/>
            <a:ext cx="1277449" cy="667643"/>
          </a:xfrm>
          <a:custGeom>
            <a:avLst/>
            <a:gdLst/>
            <a:ahLst/>
            <a:cxnLst/>
            <a:rect l="l" t="t" r="r" b="b"/>
            <a:pathLst>
              <a:path w="22918" h="9574" extrusionOk="0">
                <a:moveTo>
                  <a:pt x="1" y="0"/>
                </a:moveTo>
                <a:lnTo>
                  <a:pt x="1" y="9574"/>
                </a:lnTo>
                <a:lnTo>
                  <a:pt x="22917" y="9574"/>
                </a:lnTo>
                <a:lnTo>
                  <a:pt x="22917" y="0"/>
                </a:lnTo>
                <a:close/>
              </a:path>
            </a:pathLst>
          </a:custGeom>
          <a:gradFill>
            <a:gsLst>
              <a:gs pos="0">
                <a:srgbClr val="DDDDDD"/>
              </a:gs>
              <a:gs pos="100000">
                <a:srgbClr val="919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5499858" y="4111296"/>
            <a:ext cx="2251729" cy="148826"/>
          </a:xfrm>
          <a:custGeom>
            <a:avLst/>
            <a:gdLst/>
            <a:ahLst/>
            <a:cxnLst/>
            <a:rect l="l" t="t" r="r" b="b"/>
            <a:pathLst>
              <a:path w="40397" h="2670" extrusionOk="0">
                <a:moveTo>
                  <a:pt x="1" y="1"/>
                </a:moveTo>
                <a:lnTo>
                  <a:pt x="1" y="2669"/>
                </a:lnTo>
                <a:lnTo>
                  <a:pt x="40396" y="2669"/>
                </a:lnTo>
                <a:lnTo>
                  <a:pt x="40396" y="1"/>
                </a:lnTo>
                <a:close/>
              </a:path>
            </a:pathLst>
          </a:custGeom>
          <a:solidFill>
            <a:schemeClr val="lt2"/>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4572025" y="883378"/>
            <a:ext cx="4114727" cy="2880142"/>
          </a:xfrm>
          <a:custGeom>
            <a:avLst/>
            <a:gdLst/>
            <a:ahLst/>
            <a:cxnLst/>
            <a:rect l="l" t="t" r="r" b="b"/>
            <a:pathLst>
              <a:path w="73820" h="51671" extrusionOk="0">
                <a:moveTo>
                  <a:pt x="7206" y="1"/>
                </a:moveTo>
                <a:cubicBezTo>
                  <a:pt x="3236" y="1"/>
                  <a:pt x="0" y="3203"/>
                  <a:pt x="0" y="7172"/>
                </a:cubicBezTo>
                <a:lnTo>
                  <a:pt x="0" y="44499"/>
                </a:lnTo>
                <a:cubicBezTo>
                  <a:pt x="0" y="48469"/>
                  <a:pt x="3236" y="51671"/>
                  <a:pt x="7206" y="51671"/>
                </a:cubicBezTo>
                <a:lnTo>
                  <a:pt x="66648" y="51671"/>
                </a:lnTo>
                <a:cubicBezTo>
                  <a:pt x="70617" y="51671"/>
                  <a:pt x="73820" y="48469"/>
                  <a:pt x="73820" y="44499"/>
                </a:cubicBezTo>
                <a:lnTo>
                  <a:pt x="73820" y="7172"/>
                </a:lnTo>
                <a:cubicBezTo>
                  <a:pt x="73820" y="3203"/>
                  <a:pt x="70617" y="1"/>
                  <a:pt x="66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4572025" y="883378"/>
            <a:ext cx="4114727" cy="2480430"/>
          </a:xfrm>
          <a:custGeom>
            <a:avLst/>
            <a:gdLst/>
            <a:ahLst/>
            <a:cxnLst/>
            <a:rect l="l" t="t" r="r" b="b"/>
            <a:pathLst>
              <a:path w="73820" h="44500" extrusionOk="0">
                <a:moveTo>
                  <a:pt x="7206" y="1"/>
                </a:moveTo>
                <a:cubicBezTo>
                  <a:pt x="3236" y="1"/>
                  <a:pt x="0" y="3203"/>
                  <a:pt x="0" y="7172"/>
                </a:cubicBezTo>
                <a:lnTo>
                  <a:pt x="0" y="44499"/>
                </a:lnTo>
                <a:lnTo>
                  <a:pt x="73820" y="44499"/>
                </a:lnTo>
                <a:lnTo>
                  <a:pt x="73820" y="7172"/>
                </a:lnTo>
                <a:cubicBezTo>
                  <a:pt x="73820" y="3203"/>
                  <a:pt x="70617" y="1"/>
                  <a:pt x="666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6552274" y="3430796"/>
            <a:ext cx="150665" cy="150609"/>
          </a:xfrm>
          <a:custGeom>
            <a:avLst/>
            <a:gdLst/>
            <a:ahLst/>
            <a:cxnLst/>
            <a:rect l="l" t="t" r="r" b="b"/>
            <a:pathLst>
              <a:path w="2703" h="2702" extrusionOk="0">
                <a:moveTo>
                  <a:pt x="1335" y="0"/>
                </a:moveTo>
                <a:cubicBezTo>
                  <a:pt x="601" y="0"/>
                  <a:pt x="1" y="634"/>
                  <a:pt x="1" y="1368"/>
                </a:cubicBezTo>
                <a:cubicBezTo>
                  <a:pt x="1" y="2102"/>
                  <a:pt x="601" y="2702"/>
                  <a:pt x="1335" y="2702"/>
                </a:cubicBezTo>
                <a:cubicBezTo>
                  <a:pt x="2069" y="2702"/>
                  <a:pt x="2703" y="2102"/>
                  <a:pt x="2703" y="1368"/>
                </a:cubicBezTo>
                <a:cubicBezTo>
                  <a:pt x="2703" y="634"/>
                  <a:pt x="2069" y="33"/>
                  <a:pt x="133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4572025" y="883378"/>
            <a:ext cx="4114727" cy="2480430"/>
          </a:xfrm>
          <a:custGeom>
            <a:avLst/>
            <a:gdLst/>
            <a:ahLst/>
            <a:cxnLst/>
            <a:rect l="l" t="t" r="r" b="b"/>
            <a:pathLst>
              <a:path w="73820" h="44500" extrusionOk="0">
                <a:moveTo>
                  <a:pt x="66648" y="2136"/>
                </a:moveTo>
                <a:cubicBezTo>
                  <a:pt x="69417" y="2136"/>
                  <a:pt x="71685" y="4404"/>
                  <a:pt x="71685" y="7172"/>
                </a:cubicBezTo>
                <a:lnTo>
                  <a:pt x="71685" y="42331"/>
                </a:lnTo>
                <a:lnTo>
                  <a:pt x="2169" y="42331"/>
                </a:lnTo>
                <a:lnTo>
                  <a:pt x="2169" y="7172"/>
                </a:lnTo>
                <a:cubicBezTo>
                  <a:pt x="2169" y="4404"/>
                  <a:pt x="4437" y="2136"/>
                  <a:pt x="7206" y="2136"/>
                </a:cubicBezTo>
                <a:close/>
                <a:moveTo>
                  <a:pt x="7206" y="1"/>
                </a:moveTo>
                <a:cubicBezTo>
                  <a:pt x="3236" y="1"/>
                  <a:pt x="0" y="3203"/>
                  <a:pt x="0" y="7172"/>
                </a:cubicBezTo>
                <a:lnTo>
                  <a:pt x="0" y="44499"/>
                </a:lnTo>
                <a:lnTo>
                  <a:pt x="73820" y="44499"/>
                </a:lnTo>
                <a:lnTo>
                  <a:pt x="73820" y="7172"/>
                </a:lnTo>
                <a:cubicBezTo>
                  <a:pt x="73820" y="3203"/>
                  <a:pt x="70617" y="1"/>
                  <a:pt x="66648" y="1"/>
                </a:cubicBez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5617028" y="1504402"/>
            <a:ext cx="2022972" cy="1340658"/>
          </a:xfrm>
          <a:custGeom>
            <a:avLst/>
            <a:gdLst/>
            <a:ahLst/>
            <a:cxnLst/>
            <a:rect l="l" t="t" r="r" b="b"/>
            <a:pathLst>
              <a:path w="36293" h="24052" extrusionOk="0">
                <a:moveTo>
                  <a:pt x="0" y="1"/>
                </a:moveTo>
                <a:lnTo>
                  <a:pt x="0" y="24052"/>
                </a:lnTo>
                <a:lnTo>
                  <a:pt x="36293" y="24052"/>
                </a:lnTo>
                <a:lnTo>
                  <a:pt x="36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5782472" y="1881888"/>
            <a:ext cx="1054322" cy="814417"/>
          </a:xfrm>
          <a:custGeom>
            <a:avLst/>
            <a:gdLst/>
            <a:ahLst/>
            <a:cxnLst/>
            <a:rect l="l" t="t" r="r" b="b"/>
            <a:pathLst>
              <a:path w="18915" h="14611" extrusionOk="0">
                <a:moveTo>
                  <a:pt x="1" y="0"/>
                </a:moveTo>
                <a:lnTo>
                  <a:pt x="1" y="14611"/>
                </a:lnTo>
                <a:lnTo>
                  <a:pt x="18914" y="14611"/>
                </a:lnTo>
                <a:lnTo>
                  <a:pt x="18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5828961" y="1928377"/>
            <a:ext cx="961348" cy="721443"/>
          </a:xfrm>
          <a:custGeom>
            <a:avLst/>
            <a:gdLst/>
            <a:ahLst/>
            <a:cxnLst/>
            <a:rect l="l" t="t" r="r" b="b"/>
            <a:pathLst>
              <a:path w="17247" h="12943" extrusionOk="0">
                <a:moveTo>
                  <a:pt x="1" y="0"/>
                </a:moveTo>
                <a:lnTo>
                  <a:pt x="1" y="12943"/>
                </a:lnTo>
                <a:lnTo>
                  <a:pt x="17246" y="12943"/>
                </a:lnTo>
                <a:lnTo>
                  <a:pt x="17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5875450" y="1976705"/>
            <a:ext cx="868373" cy="626685"/>
          </a:xfrm>
          <a:custGeom>
            <a:avLst/>
            <a:gdLst/>
            <a:ahLst/>
            <a:cxnLst/>
            <a:rect l="l" t="t" r="r" b="b"/>
            <a:pathLst>
              <a:path w="15579" h="11243" extrusionOk="0">
                <a:moveTo>
                  <a:pt x="1" y="1"/>
                </a:moveTo>
                <a:lnTo>
                  <a:pt x="1" y="11242"/>
                </a:lnTo>
                <a:lnTo>
                  <a:pt x="15579" y="11242"/>
                </a:lnTo>
                <a:lnTo>
                  <a:pt x="155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5847579" y="2289084"/>
            <a:ext cx="924113" cy="56"/>
          </a:xfrm>
          <a:custGeom>
            <a:avLst/>
            <a:gdLst/>
            <a:ahLst/>
            <a:cxnLst/>
            <a:rect l="l" t="t" r="r" b="b"/>
            <a:pathLst>
              <a:path w="16579" h="1" fill="none" extrusionOk="0">
                <a:moveTo>
                  <a:pt x="16579" y="1"/>
                </a:moveTo>
                <a:lnTo>
                  <a:pt x="0" y="1"/>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6068820" y="1900506"/>
            <a:ext cx="56" cy="736325"/>
          </a:xfrm>
          <a:custGeom>
            <a:avLst/>
            <a:gdLst/>
            <a:ahLst/>
            <a:cxnLst/>
            <a:rect l="l" t="t" r="r" b="b"/>
            <a:pathLst>
              <a:path w="1" h="13210" fill="none" extrusionOk="0">
                <a:moveTo>
                  <a:pt x="1" y="13210"/>
                </a:moveTo>
                <a:lnTo>
                  <a:pt x="1" y="0"/>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6550435" y="1900506"/>
            <a:ext cx="56" cy="736325"/>
          </a:xfrm>
          <a:custGeom>
            <a:avLst/>
            <a:gdLst/>
            <a:ahLst/>
            <a:cxnLst/>
            <a:rect l="l" t="t" r="r" b="b"/>
            <a:pathLst>
              <a:path w="1" h="13210" fill="none" extrusionOk="0">
                <a:moveTo>
                  <a:pt x="0" y="13210"/>
                </a:moveTo>
                <a:lnTo>
                  <a:pt x="0" y="0"/>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6308680" y="1900506"/>
            <a:ext cx="56" cy="736325"/>
          </a:xfrm>
          <a:custGeom>
            <a:avLst/>
            <a:gdLst/>
            <a:ahLst/>
            <a:cxnLst/>
            <a:rect l="l" t="t" r="r" b="b"/>
            <a:pathLst>
              <a:path w="1" h="13210" fill="none" extrusionOk="0">
                <a:moveTo>
                  <a:pt x="1" y="13210"/>
                </a:moveTo>
                <a:lnTo>
                  <a:pt x="1" y="0"/>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5617028" y="2649848"/>
            <a:ext cx="2022972" cy="195257"/>
          </a:xfrm>
          <a:custGeom>
            <a:avLst/>
            <a:gdLst/>
            <a:ahLst/>
            <a:cxnLst/>
            <a:rect l="l" t="t" r="r" b="b"/>
            <a:pathLst>
              <a:path w="36293" h="3503" extrusionOk="0">
                <a:moveTo>
                  <a:pt x="0" y="0"/>
                </a:moveTo>
                <a:lnTo>
                  <a:pt x="0" y="3503"/>
                </a:lnTo>
                <a:lnTo>
                  <a:pt x="36293" y="3503"/>
                </a:lnTo>
                <a:lnTo>
                  <a:pt x="3629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6899995" y="1788910"/>
            <a:ext cx="548537" cy="1056162"/>
          </a:xfrm>
          <a:custGeom>
            <a:avLst/>
            <a:gdLst/>
            <a:ahLst/>
            <a:cxnLst/>
            <a:rect l="l" t="t" r="r" b="b"/>
            <a:pathLst>
              <a:path w="9841" h="18948" extrusionOk="0">
                <a:moveTo>
                  <a:pt x="1" y="1"/>
                </a:moveTo>
                <a:lnTo>
                  <a:pt x="1" y="18948"/>
                </a:lnTo>
                <a:lnTo>
                  <a:pt x="9841" y="18948"/>
                </a:lnTo>
                <a:lnTo>
                  <a:pt x="98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6950219" y="1770348"/>
            <a:ext cx="448150" cy="1076562"/>
          </a:xfrm>
          <a:custGeom>
            <a:avLst/>
            <a:gdLst/>
            <a:ahLst/>
            <a:cxnLst/>
            <a:rect l="l" t="t" r="r" b="b"/>
            <a:pathLst>
              <a:path w="8040" h="19314" extrusionOk="0">
                <a:moveTo>
                  <a:pt x="0" y="0"/>
                </a:moveTo>
                <a:lnTo>
                  <a:pt x="0" y="19314"/>
                </a:lnTo>
                <a:lnTo>
                  <a:pt x="8039" y="19314"/>
                </a:lnTo>
                <a:lnTo>
                  <a:pt x="80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996708" y="1816781"/>
            <a:ext cx="355175" cy="981804"/>
          </a:xfrm>
          <a:custGeom>
            <a:avLst/>
            <a:gdLst/>
            <a:ahLst/>
            <a:cxnLst/>
            <a:rect l="l" t="t" r="r" b="b"/>
            <a:pathLst>
              <a:path w="6372" h="17614" extrusionOk="0">
                <a:moveTo>
                  <a:pt x="0" y="1"/>
                </a:moveTo>
                <a:lnTo>
                  <a:pt x="0" y="17614"/>
                </a:lnTo>
                <a:lnTo>
                  <a:pt x="6371" y="17614"/>
                </a:lnTo>
                <a:lnTo>
                  <a:pt x="6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5617028" y="2103128"/>
            <a:ext cx="2026706" cy="148826"/>
          </a:xfrm>
          <a:custGeom>
            <a:avLst/>
            <a:gdLst/>
            <a:ahLst/>
            <a:cxnLst/>
            <a:rect l="l" t="t" r="r" b="b"/>
            <a:pathLst>
              <a:path w="36360" h="2670" extrusionOk="0">
                <a:moveTo>
                  <a:pt x="0" y="1"/>
                </a:moveTo>
                <a:lnTo>
                  <a:pt x="0" y="2303"/>
                </a:lnTo>
                <a:cubicBezTo>
                  <a:pt x="267" y="2536"/>
                  <a:pt x="567" y="2670"/>
                  <a:pt x="934" y="2670"/>
                </a:cubicBezTo>
                <a:cubicBezTo>
                  <a:pt x="1735" y="2670"/>
                  <a:pt x="2368" y="2036"/>
                  <a:pt x="2368" y="1235"/>
                </a:cubicBezTo>
                <a:cubicBezTo>
                  <a:pt x="2368" y="2036"/>
                  <a:pt x="3036" y="2670"/>
                  <a:pt x="3803" y="2670"/>
                </a:cubicBezTo>
                <a:cubicBezTo>
                  <a:pt x="4603" y="2670"/>
                  <a:pt x="5271" y="2036"/>
                  <a:pt x="5271" y="1235"/>
                </a:cubicBezTo>
                <a:cubicBezTo>
                  <a:pt x="5271" y="2036"/>
                  <a:pt x="5904" y="2670"/>
                  <a:pt x="6705" y="2670"/>
                </a:cubicBezTo>
                <a:cubicBezTo>
                  <a:pt x="7472" y="2670"/>
                  <a:pt x="8139" y="2036"/>
                  <a:pt x="8139" y="1235"/>
                </a:cubicBezTo>
                <a:cubicBezTo>
                  <a:pt x="8139" y="2036"/>
                  <a:pt x="8773" y="2670"/>
                  <a:pt x="9574" y="2670"/>
                </a:cubicBezTo>
                <a:cubicBezTo>
                  <a:pt x="10374" y="2670"/>
                  <a:pt x="11008" y="2036"/>
                  <a:pt x="11008" y="1235"/>
                </a:cubicBezTo>
                <a:cubicBezTo>
                  <a:pt x="11008" y="2036"/>
                  <a:pt x="11642" y="2670"/>
                  <a:pt x="12442" y="2670"/>
                </a:cubicBezTo>
                <a:cubicBezTo>
                  <a:pt x="13243" y="2670"/>
                  <a:pt x="13877" y="2036"/>
                  <a:pt x="13877" y="1235"/>
                </a:cubicBezTo>
                <a:cubicBezTo>
                  <a:pt x="13877" y="2036"/>
                  <a:pt x="14544" y="2670"/>
                  <a:pt x="15311" y="2670"/>
                </a:cubicBezTo>
                <a:cubicBezTo>
                  <a:pt x="16112" y="2670"/>
                  <a:pt x="16779" y="2036"/>
                  <a:pt x="16779" y="1235"/>
                </a:cubicBezTo>
                <a:cubicBezTo>
                  <a:pt x="16779" y="2036"/>
                  <a:pt x="17413" y="2670"/>
                  <a:pt x="18213" y="2670"/>
                </a:cubicBezTo>
                <a:cubicBezTo>
                  <a:pt x="18980" y="2670"/>
                  <a:pt x="19647" y="2036"/>
                  <a:pt x="19647" y="1235"/>
                </a:cubicBezTo>
                <a:cubicBezTo>
                  <a:pt x="19647" y="2036"/>
                  <a:pt x="20281" y="2670"/>
                  <a:pt x="21082" y="2670"/>
                </a:cubicBezTo>
                <a:cubicBezTo>
                  <a:pt x="21882" y="2670"/>
                  <a:pt x="22516" y="2036"/>
                  <a:pt x="22516" y="1235"/>
                </a:cubicBezTo>
                <a:cubicBezTo>
                  <a:pt x="22516" y="2036"/>
                  <a:pt x="23150" y="2670"/>
                  <a:pt x="23951" y="2670"/>
                </a:cubicBezTo>
                <a:cubicBezTo>
                  <a:pt x="24751" y="2670"/>
                  <a:pt x="25385" y="2036"/>
                  <a:pt x="25385" y="1235"/>
                </a:cubicBezTo>
                <a:cubicBezTo>
                  <a:pt x="25385" y="2036"/>
                  <a:pt x="26052" y="2670"/>
                  <a:pt x="26819" y="2670"/>
                </a:cubicBezTo>
                <a:cubicBezTo>
                  <a:pt x="27620" y="2670"/>
                  <a:pt x="28254" y="2036"/>
                  <a:pt x="28254" y="1235"/>
                </a:cubicBezTo>
                <a:cubicBezTo>
                  <a:pt x="28254" y="2036"/>
                  <a:pt x="28921" y="2670"/>
                  <a:pt x="29721" y="2670"/>
                </a:cubicBezTo>
                <a:cubicBezTo>
                  <a:pt x="30489" y="2670"/>
                  <a:pt x="31156" y="2036"/>
                  <a:pt x="31156" y="1235"/>
                </a:cubicBezTo>
                <a:cubicBezTo>
                  <a:pt x="31156" y="2036"/>
                  <a:pt x="31789" y="2670"/>
                  <a:pt x="32590" y="2670"/>
                </a:cubicBezTo>
                <a:cubicBezTo>
                  <a:pt x="33391" y="2670"/>
                  <a:pt x="34024" y="2036"/>
                  <a:pt x="34024" y="1235"/>
                </a:cubicBezTo>
                <a:cubicBezTo>
                  <a:pt x="34024" y="2036"/>
                  <a:pt x="34658" y="2670"/>
                  <a:pt x="35459" y="2670"/>
                </a:cubicBezTo>
                <a:cubicBezTo>
                  <a:pt x="35792" y="2670"/>
                  <a:pt x="36093" y="2536"/>
                  <a:pt x="36359" y="2369"/>
                </a:cubicBezTo>
                <a:lnTo>
                  <a:pt x="363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6950219" y="2343043"/>
            <a:ext cx="448150" cy="92974"/>
          </a:xfrm>
          <a:custGeom>
            <a:avLst/>
            <a:gdLst/>
            <a:ahLst/>
            <a:cxnLst/>
            <a:rect l="l" t="t" r="r" b="b"/>
            <a:pathLst>
              <a:path w="8040" h="1668" extrusionOk="0">
                <a:moveTo>
                  <a:pt x="0" y="0"/>
                </a:moveTo>
                <a:lnTo>
                  <a:pt x="0" y="1668"/>
                </a:lnTo>
                <a:lnTo>
                  <a:pt x="8039" y="1668"/>
                </a:lnTo>
                <a:lnTo>
                  <a:pt x="80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6978090" y="2376488"/>
            <a:ext cx="115326" cy="20512"/>
          </a:xfrm>
          <a:custGeom>
            <a:avLst/>
            <a:gdLst/>
            <a:ahLst/>
            <a:cxnLst/>
            <a:rect l="l" t="t" r="r" b="b"/>
            <a:pathLst>
              <a:path w="2069" h="368" extrusionOk="0">
                <a:moveTo>
                  <a:pt x="201" y="0"/>
                </a:moveTo>
                <a:cubicBezTo>
                  <a:pt x="101" y="0"/>
                  <a:pt x="1" y="67"/>
                  <a:pt x="1" y="201"/>
                </a:cubicBezTo>
                <a:cubicBezTo>
                  <a:pt x="1" y="301"/>
                  <a:pt x="101" y="367"/>
                  <a:pt x="201" y="367"/>
                </a:cubicBezTo>
                <a:lnTo>
                  <a:pt x="1869" y="367"/>
                </a:lnTo>
                <a:cubicBezTo>
                  <a:pt x="1969" y="367"/>
                  <a:pt x="2069" y="301"/>
                  <a:pt x="2069" y="201"/>
                </a:cubicBezTo>
                <a:cubicBezTo>
                  <a:pt x="2069" y="67"/>
                  <a:pt x="1969" y="0"/>
                  <a:pt x="1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5617028" y="1575083"/>
            <a:ext cx="2022972" cy="167387"/>
          </a:xfrm>
          <a:custGeom>
            <a:avLst/>
            <a:gdLst/>
            <a:ahLst/>
            <a:cxnLst/>
            <a:rect l="l" t="t" r="r" b="b"/>
            <a:pathLst>
              <a:path w="36293" h="3003" extrusionOk="0">
                <a:moveTo>
                  <a:pt x="0" y="1"/>
                </a:moveTo>
                <a:lnTo>
                  <a:pt x="0" y="3003"/>
                </a:lnTo>
                <a:lnTo>
                  <a:pt x="36293" y="3003"/>
                </a:lnTo>
                <a:lnTo>
                  <a:pt x="36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5561230" y="1504402"/>
            <a:ext cx="2134563" cy="197152"/>
          </a:xfrm>
          <a:custGeom>
            <a:avLst/>
            <a:gdLst/>
            <a:ahLst/>
            <a:cxnLst/>
            <a:rect l="l" t="t" r="r" b="b"/>
            <a:pathLst>
              <a:path w="38295" h="3537" extrusionOk="0">
                <a:moveTo>
                  <a:pt x="0" y="1"/>
                </a:moveTo>
                <a:lnTo>
                  <a:pt x="0" y="3537"/>
                </a:lnTo>
                <a:lnTo>
                  <a:pt x="38294" y="3537"/>
                </a:lnTo>
                <a:lnTo>
                  <a:pt x="38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6052098" y="1242246"/>
            <a:ext cx="1156549" cy="360749"/>
          </a:xfrm>
          <a:custGeom>
            <a:avLst/>
            <a:gdLst/>
            <a:ahLst/>
            <a:cxnLst/>
            <a:rect l="l" t="t" r="r" b="b"/>
            <a:pathLst>
              <a:path w="20749" h="6472" extrusionOk="0">
                <a:moveTo>
                  <a:pt x="1" y="1"/>
                </a:moveTo>
                <a:lnTo>
                  <a:pt x="1" y="6472"/>
                </a:lnTo>
                <a:lnTo>
                  <a:pt x="20749" y="6472"/>
                </a:lnTo>
                <a:lnTo>
                  <a:pt x="20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6037221" y="1231098"/>
            <a:ext cx="1180685" cy="383101"/>
          </a:xfrm>
          <a:custGeom>
            <a:avLst/>
            <a:gdLst/>
            <a:ahLst/>
            <a:cxnLst/>
            <a:rect l="l" t="t" r="r" b="b"/>
            <a:pathLst>
              <a:path w="21182" h="6873" extrusionOk="0">
                <a:moveTo>
                  <a:pt x="20782" y="401"/>
                </a:moveTo>
                <a:lnTo>
                  <a:pt x="20782" y="6472"/>
                </a:lnTo>
                <a:lnTo>
                  <a:pt x="434" y="6472"/>
                </a:lnTo>
                <a:lnTo>
                  <a:pt x="434" y="401"/>
                </a:lnTo>
                <a:close/>
                <a:moveTo>
                  <a:pt x="0" y="0"/>
                </a:moveTo>
                <a:lnTo>
                  <a:pt x="0" y="6872"/>
                </a:lnTo>
                <a:lnTo>
                  <a:pt x="21182" y="6872"/>
                </a:lnTo>
                <a:lnTo>
                  <a:pt x="211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5429232" y="1770348"/>
            <a:ext cx="2398548" cy="260362"/>
          </a:xfrm>
          <a:custGeom>
            <a:avLst/>
            <a:gdLst/>
            <a:ahLst/>
            <a:cxnLst/>
            <a:rect l="l" t="t" r="r" b="b"/>
            <a:pathLst>
              <a:path w="43031" h="4671" extrusionOk="0">
                <a:moveTo>
                  <a:pt x="6104" y="0"/>
                </a:moveTo>
                <a:lnTo>
                  <a:pt x="0" y="4670"/>
                </a:lnTo>
                <a:lnTo>
                  <a:pt x="43031" y="4670"/>
                </a:lnTo>
                <a:lnTo>
                  <a:pt x="369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7372301" y="1770348"/>
            <a:ext cx="455563" cy="260362"/>
          </a:xfrm>
          <a:custGeom>
            <a:avLst/>
            <a:gdLst/>
            <a:ahLst/>
            <a:cxnLst/>
            <a:rect l="l" t="t" r="r" b="b"/>
            <a:pathLst>
              <a:path w="8173" h="4671" extrusionOk="0">
                <a:moveTo>
                  <a:pt x="0" y="0"/>
                </a:moveTo>
                <a:lnTo>
                  <a:pt x="5304" y="4670"/>
                </a:lnTo>
                <a:lnTo>
                  <a:pt x="8173" y="4670"/>
                </a:lnTo>
                <a:lnTo>
                  <a:pt x="20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7143590" y="1770348"/>
            <a:ext cx="364484" cy="260362"/>
          </a:xfrm>
          <a:custGeom>
            <a:avLst/>
            <a:gdLst/>
            <a:ahLst/>
            <a:cxnLst/>
            <a:rect l="l" t="t" r="r" b="b"/>
            <a:pathLst>
              <a:path w="6539" h="4671" extrusionOk="0">
                <a:moveTo>
                  <a:pt x="0" y="0"/>
                </a:moveTo>
                <a:lnTo>
                  <a:pt x="3670" y="4670"/>
                </a:lnTo>
                <a:lnTo>
                  <a:pt x="6538" y="4670"/>
                </a:lnTo>
                <a:lnTo>
                  <a:pt x="20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914879" y="1770348"/>
            <a:ext cx="273349" cy="260362"/>
          </a:xfrm>
          <a:custGeom>
            <a:avLst/>
            <a:gdLst/>
            <a:ahLst/>
            <a:cxnLst/>
            <a:rect l="l" t="t" r="r" b="b"/>
            <a:pathLst>
              <a:path w="4904" h="4671" extrusionOk="0">
                <a:moveTo>
                  <a:pt x="0" y="0"/>
                </a:moveTo>
                <a:lnTo>
                  <a:pt x="2035" y="4670"/>
                </a:lnTo>
                <a:lnTo>
                  <a:pt x="4904" y="4670"/>
                </a:lnTo>
                <a:lnTo>
                  <a:pt x="20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6686168" y="1770348"/>
            <a:ext cx="182270" cy="260362"/>
          </a:xfrm>
          <a:custGeom>
            <a:avLst/>
            <a:gdLst/>
            <a:ahLst/>
            <a:cxnLst/>
            <a:rect l="l" t="t" r="r" b="b"/>
            <a:pathLst>
              <a:path w="3270" h="4671" extrusionOk="0">
                <a:moveTo>
                  <a:pt x="0" y="0"/>
                </a:moveTo>
                <a:lnTo>
                  <a:pt x="401" y="4670"/>
                </a:lnTo>
                <a:lnTo>
                  <a:pt x="3269" y="4670"/>
                </a:lnTo>
                <a:lnTo>
                  <a:pt x="20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6388670" y="1770348"/>
            <a:ext cx="182270" cy="260362"/>
          </a:xfrm>
          <a:custGeom>
            <a:avLst/>
            <a:gdLst/>
            <a:ahLst/>
            <a:cxnLst/>
            <a:rect l="l" t="t" r="r" b="b"/>
            <a:pathLst>
              <a:path w="3270" h="4671" extrusionOk="0">
                <a:moveTo>
                  <a:pt x="1235" y="0"/>
                </a:moveTo>
                <a:lnTo>
                  <a:pt x="0" y="4670"/>
                </a:lnTo>
                <a:lnTo>
                  <a:pt x="2869" y="4670"/>
                </a:lnTo>
                <a:lnTo>
                  <a:pt x="32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6068820" y="1770348"/>
            <a:ext cx="273405" cy="260362"/>
          </a:xfrm>
          <a:custGeom>
            <a:avLst/>
            <a:gdLst/>
            <a:ahLst/>
            <a:cxnLst/>
            <a:rect l="l" t="t" r="r" b="b"/>
            <a:pathLst>
              <a:path w="4905" h="4671" extrusionOk="0">
                <a:moveTo>
                  <a:pt x="2870" y="0"/>
                </a:moveTo>
                <a:lnTo>
                  <a:pt x="1" y="4670"/>
                </a:lnTo>
                <a:lnTo>
                  <a:pt x="2870" y="4670"/>
                </a:lnTo>
                <a:lnTo>
                  <a:pt x="49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5749026" y="1770348"/>
            <a:ext cx="364484" cy="260362"/>
          </a:xfrm>
          <a:custGeom>
            <a:avLst/>
            <a:gdLst/>
            <a:ahLst/>
            <a:cxnLst/>
            <a:rect l="l" t="t" r="r" b="b"/>
            <a:pathLst>
              <a:path w="6539" h="4671" extrusionOk="0">
                <a:moveTo>
                  <a:pt x="4470" y="0"/>
                </a:moveTo>
                <a:lnTo>
                  <a:pt x="0" y="4670"/>
                </a:lnTo>
                <a:lnTo>
                  <a:pt x="2869" y="4670"/>
                </a:lnTo>
                <a:lnTo>
                  <a:pt x="65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5429232" y="1770348"/>
            <a:ext cx="455563" cy="260362"/>
          </a:xfrm>
          <a:custGeom>
            <a:avLst/>
            <a:gdLst/>
            <a:ahLst/>
            <a:cxnLst/>
            <a:rect l="l" t="t" r="r" b="b"/>
            <a:pathLst>
              <a:path w="8173" h="4671" extrusionOk="0">
                <a:moveTo>
                  <a:pt x="6104" y="0"/>
                </a:moveTo>
                <a:lnTo>
                  <a:pt x="0" y="4670"/>
                </a:lnTo>
                <a:lnTo>
                  <a:pt x="2869" y="4670"/>
                </a:lnTo>
                <a:lnTo>
                  <a:pt x="81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5427337" y="2030664"/>
            <a:ext cx="161813" cy="146931"/>
          </a:xfrm>
          <a:custGeom>
            <a:avLst/>
            <a:gdLst/>
            <a:ahLst/>
            <a:cxnLst/>
            <a:rect l="l" t="t" r="r" b="b"/>
            <a:pathLst>
              <a:path w="2903" h="2636" extrusionOk="0">
                <a:moveTo>
                  <a:pt x="1" y="0"/>
                </a:moveTo>
                <a:lnTo>
                  <a:pt x="1" y="1201"/>
                </a:lnTo>
                <a:cubicBezTo>
                  <a:pt x="1" y="2001"/>
                  <a:pt x="668" y="2635"/>
                  <a:pt x="1468" y="2635"/>
                </a:cubicBezTo>
                <a:cubicBezTo>
                  <a:pt x="2236" y="2635"/>
                  <a:pt x="2903" y="2001"/>
                  <a:pt x="2903" y="1201"/>
                </a:cubicBezTo>
                <a:lnTo>
                  <a:pt x="2903"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5589101" y="2030664"/>
            <a:ext cx="159974" cy="146931"/>
          </a:xfrm>
          <a:custGeom>
            <a:avLst/>
            <a:gdLst/>
            <a:ahLst/>
            <a:cxnLst/>
            <a:rect l="l" t="t" r="r" b="b"/>
            <a:pathLst>
              <a:path w="2870" h="2636" extrusionOk="0">
                <a:moveTo>
                  <a:pt x="1" y="0"/>
                </a:moveTo>
                <a:lnTo>
                  <a:pt x="1" y="1201"/>
                </a:lnTo>
                <a:cubicBezTo>
                  <a:pt x="1" y="2001"/>
                  <a:pt x="635" y="2635"/>
                  <a:pt x="1435" y="2635"/>
                </a:cubicBezTo>
                <a:cubicBezTo>
                  <a:pt x="2236" y="2635"/>
                  <a:pt x="2869" y="2001"/>
                  <a:pt x="2869" y="1201"/>
                </a:cubicBez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5749026" y="2030664"/>
            <a:ext cx="159974" cy="146931"/>
          </a:xfrm>
          <a:custGeom>
            <a:avLst/>
            <a:gdLst/>
            <a:ahLst/>
            <a:cxnLst/>
            <a:rect l="l" t="t" r="r" b="b"/>
            <a:pathLst>
              <a:path w="2870" h="2636" extrusionOk="0">
                <a:moveTo>
                  <a:pt x="0" y="0"/>
                </a:moveTo>
                <a:lnTo>
                  <a:pt x="0" y="1201"/>
                </a:lnTo>
                <a:cubicBezTo>
                  <a:pt x="0" y="2001"/>
                  <a:pt x="634" y="2635"/>
                  <a:pt x="1435" y="2635"/>
                </a:cubicBezTo>
                <a:cubicBezTo>
                  <a:pt x="2235" y="2635"/>
                  <a:pt x="2869" y="2001"/>
                  <a:pt x="2869" y="1201"/>
                </a:cubicBezTo>
                <a:lnTo>
                  <a:pt x="2869"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5908951" y="2030664"/>
            <a:ext cx="159918" cy="146931"/>
          </a:xfrm>
          <a:custGeom>
            <a:avLst/>
            <a:gdLst/>
            <a:ahLst/>
            <a:cxnLst/>
            <a:rect l="l" t="t" r="r" b="b"/>
            <a:pathLst>
              <a:path w="2869" h="2636" extrusionOk="0">
                <a:moveTo>
                  <a:pt x="0" y="0"/>
                </a:moveTo>
                <a:lnTo>
                  <a:pt x="0" y="1201"/>
                </a:lnTo>
                <a:cubicBezTo>
                  <a:pt x="0" y="2001"/>
                  <a:pt x="634" y="2635"/>
                  <a:pt x="1435" y="2635"/>
                </a:cubicBezTo>
                <a:cubicBezTo>
                  <a:pt x="2235" y="2635"/>
                  <a:pt x="2869" y="2001"/>
                  <a:pt x="2869" y="1201"/>
                </a:cubicBez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6068820" y="2030664"/>
            <a:ext cx="159974" cy="146931"/>
          </a:xfrm>
          <a:custGeom>
            <a:avLst/>
            <a:gdLst/>
            <a:ahLst/>
            <a:cxnLst/>
            <a:rect l="l" t="t" r="r" b="b"/>
            <a:pathLst>
              <a:path w="2870" h="2636" extrusionOk="0">
                <a:moveTo>
                  <a:pt x="1" y="0"/>
                </a:moveTo>
                <a:lnTo>
                  <a:pt x="1" y="1201"/>
                </a:lnTo>
                <a:cubicBezTo>
                  <a:pt x="1" y="2001"/>
                  <a:pt x="668" y="2635"/>
                  <a:pt x="1435" y="2635"/>
                </a:cubicBezTo>
                <a:cubicBezTo>
                  <a:pt x="2236" y="2635"/>
                  <a:pt x="2870" y="2001"/>
                  <a:pt x="2870" y="1201"/>
                </a:cubicBezTo>
                <a:lnTo>
                  <a:pt x="2870"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6228745" y="2030664"/>
            <a:ext cx="161813" cy="146931"/>
          </a:xfrm>
          <a:custGeom>
            <a:avLst/>
            <a:gdLst/>
            <a:ahLst/>
            <a:cxnLst/>
            <a:rect l="l" t="t" r="r" b="b"/>
            <a:pathLst>
              <a:path w="2903" h="2636" extrusionOk="0">
                <a:moveTo>
                  <a:pt x="1" y="0"/>
                </a:moveTo>
                <a:lnTo>
                  <a:pt x="1" y="1201"/>
                </a:lnTo>
                <a:cubicBezTo>
                  <a:pt x="1" y="2001"/>
                  <a:pt x="668" y="2635"/>
                  <a:pt x="1435" y="2635"/>
                </a:cubicBezTo>
                <a:cubicBezTo>
                  <a:pt x="2236" y="2635"/>
                  <a:pt x="2903" y="2001"/>
                  <a:pt x="2903" y="1201"/>
                </a:cubicBezTo>
                <a:lnTo>
                  <a:pt x="2869" y="1201"/>
                </a:ln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6388670" y="2030664"/>
            <a:ext cx="161813" cy="146931"/>
          </a:xfrm>
          <a:custGeom>
            <a:avLst/>
            <a:gdLst/>
            <a:ahLst/>
            <a:cxnLst/>
            <a:rect l="l" t="t" r="r" b="b"/>
            <a:pathLst>
              <a:path w="2903" h="2636" extrusionOk="0">
                <a:moveTo>
                  <a:pt x="0" y="0"/>
                </a:moveTo>
                <a:lnTo>
                  <a:pt x="0" y="1201"/>
                </a:lnTo>
                <a:cubicBezTo>
                  <a:pt x="0" y="2001"/>
                  <a:pt x="667" y="2635"/>
                  <a:pt x="1468" y="2635"/>
                </a:cubicBezTo>
                <a:cubicBezTo>
                  <a:pt x="2235" y="2635"/>
                  <a:pt x="2902" y="2001"/>
                  <a:pt x="2902" y="1201"/>
                </a:cubicBezTo>
                <a:lnTo>
                  <a:pt x="2902"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6550435" y="2030664"/>
            <a:ext cx="159974" cy="146931"/>
          </a:xfrm>
          <a:custGeom>
            <a:avLst/>
            <a:gdLst/>
            <a:ahLst/>
            <a:cxnLst/>
            <a:rect l="l" t="t" r="r" b="b"/>
            <a:pathLst>
              <a:path w="2870" h="2636" extrusionOk="0">
                <a:moveTo>
                  <a:pt x="0" y="0"/>
                </a:moveTo>
                <a:lnTo>
                  <a:pt x="0" y="1201"/>
                </a:lnTo>
                <a:cubicBezTo>
                  <a:pt x="0" y="2001"/>
                  <a:pt x="634" y="2635"/>
                  <a:pt x="1435" y="2635"/>
                </a:cubicBezTo>
                <a:cubicBezTo>
                  <a:pt x="2235" y="2635"/>
                  <a:pt x="2869" y="2001"/>
                  <a:pt x="2869" y="1201"/>
                </a:cubicBez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6710360" y="2030664"/>
            <a:ext cx="159918" cy="146931"/>
          </a:xfrm>
          <a:custGeom>
            <a:avLst/>
            <a:gdLst/>
            <a:ahLst/>
            <a:cxnLst/>
            <a:rect l="l" t="t" r="r" b="b"/>
            <a:pathLst>
              <a:path w="2869" h="2636" extrusionOk="0">
                <a:moveTo>
                  <a:pt x="0" y="0"/>
                </a:moveTo>
                <a:lnTo>
                  <a:pt x="0" y="1201"/>
                </a:lnTo>
                <a:cubicBezTo>
                  <a:pt x="0" y="2001"/>
                  <a:pt x="634" y="2635"/>
                  <a:pt x="1434" y="2635"/>
                </a:cubicBezTo>
                <a:cubicBezTo>
                  <a:pt x="2235" y="2635"/>
                  <a:pt x="2869" y="2001"/>
                  <a:pt x="2869" y="1201"/>
                </a:cubicBezTo>
                <a:lnTo>
                  <a:pt x="2869"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6870229" y="2030664"/>
            <a:ext cx="159974" cy="146931"/>
          </a:xfrm>
          <a:custGeom>
            <a:avLst/>
            <a:gdLst/>
            <a:ahLst/>
            <a:cxnLst/>
            <a:rect l="l" t="t" r="r" b="b"/>
            <a:pathLst>
              <a:path w="2870" h="2636" extrusionOk="0">
                <a:moveTo>
                  <a:pt x="1" y="0"/>
                </a:moveTo>
                <a:lnTo>
                  <a:pt x="1" y="1201"/>
                </a:lnTo>
                <a:cubicBezTo>
                  <a:pt x="1" y="2001"/>
                  <a:pt x="635" y="2635"/>
                  <a:pt x="1435" y="2635"/>
                </a:cubicBezTo>
                <a:cubicBezTo>
                  <a:pt x="2236" y="2635"/>
                  <a:pt x="2870" y="2001"/>
                  <a:pt x="2870" y="1201"/>
                </a:cubicBezTo>
                <a:lnTo>
                  <a:pt x="28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7030154" y="2030664"/>
            <a:ext cx="159974" cy="146931"/>
          </a:xfrm>
          <a:custGeom>
            <a:avLst/>
            <a:gdLst/>
            <a:ahLst/>
            <a:cxnLst/>
            <a:rect l="l" t="t" r="r" b="b"/>
            <a:pathLst>
              <a:path w="2870" h="2636" extrusionOk="0">
                <a:moveTo>
                  <a:pt x="1" y="0"/>
                </a:moveTo>
                <a:lnTo>
                  <a:pt x="1" y="1201"/>
                </a:lnTo>
                <a:cubicBezTo>
                  <a:pt x="1" y="2001"/>
                  <a:pt x="634" y="2635"/>
                  <a:pt x="1435" y="2635"/>
                </a:cubicBezTo>
                <a:cubicBezTo>
                  <a:pt x="2235" y="2635"/>
                  <a:pt x="2869" y="2001"/>
                  <a:pt x="2869" y="1201"/>
                </a:cubicBezTo>
                <a:lnTo>
                  <a:pt x="2869"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7190079" y="2030664"/>
            <a:ext cx="161813" cy="146931"/>
          </a:xfrm>
          <a:custGeom>
            <a:avLst/>
            <a:gdLst/>
            <a:ahLst/>
            <a:cxnLst/>
            <a:rect l="l" t="t" r="r" b="b"/>
            <a:pathLst>
              <a:path w="2903" h="2636" extrusionOk="0">
                <a:moveTo>
                  <a:pt x="0" y="0"/>
                </a:moveTo>
                <a:lnTo>
                  <a:pt x="0" y="1201"/>
                </a:lnTo>
                <a:cubicBezTo>
                  <a:pt x="0" y="2001"/>
                  <a:pt x="667" y="2635"/>
                  <a:pt x="1435" y="2635"/>
                </a:cubicBezTo>
                <a:cubicBezTo>
                  <a:pt x="2235" y="2635"/>
                  <a:pt x="2902" y="2001"/>
                  <a:pt x="2902" y="1201"/>
                </a:cubicBezTo>
                <a:lnTo>
                  <a:pt x="2869" y="1201"/>
                </a:ln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7349948" y="2030664"/>
            <a:ext cx="161869" cy="146931"/>
          </a:xfrm>
          <a:custGeom>
            <a:avLst/>
            <a:gdLst/>
            <a:ahLst/>
            <a:cxnLst/>
            <a:rect l="l" t="t" r="r" b="b"/>
            <a:pathLst>
              <a:path w="2904" h="2636" extrusionOk="0">
                <a:moveTo>
                  <a:pt x="1" y="0"/>
                </a:moveTo>
                <a:lnTo>
                  <a:pt x="1" y="1201"/>
                </a:lnTo>
                <a:cubicBezTo>
                  <a:pt x="1" y="2001"/>
                  <a:pt x="668" y="2635"/>
                  <a:pt x="1469" y="2635"/>
                </a:cubicBezTo>
                <a:cubicBezTo>
                  <a:pt x="2236" y="2635"/>
                  <a:pt x="2903" y="2001"/>
                  <a:pt x="2903" y="1201"/>
                </a:cubicBezTo>
                <a:lnTo>
                  <a:pt x="2903"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7511768" y="2030664"/>
            <a:ext cx="159918" cy="146931"/>
          </a:xfrm>
          <a:custGeom>
            <a:avLst/>
            <a:gdLst/>
            <a:ahLst/>
            <a:cxnLst/>
            <a:rect l="l" t="t" r="r" b="b"/>
            <a:pathLst>
              <a:path w="2869" h="2636" extrusionOk="0">
                <a:moveTo>
                  <a:pt x="0" y="0"/>
                </a:moveTo>
                <a:lnTo>
                  <a:pt x="0" y="1201"/>
                </a:lnTo>
                <a:cubicBezTo>
                  <a:pt x="0" y="2001"/>
                  <a:pt x="634" y="2635"/>
                  <a:pt x="1434" y="2635"/>
                </a:cubicBezTo>
                <a:cubicBezTo>
                  <a:pt x="2202" y="2635"/>
                  <a:pt x="2869" y="2001"/>
                  <a:pt x="2869" y="1201"/>
                </a:cubicBez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7671638" y="2030664"/>
            <a:ext cx="159974" cy="146931"/>
          </a:xfrm>
          <a:custGeom>
            <a:avLst/>
            <a:gdLst/>
            <a:ahLst/>
            <a:cxnLst/>
            <a:rect l="l" t="t" r="r" b="b"/>
            <a:pathLst>
              <a:path w="2870" h="2636" extrusionOk="0">
                <a:moveTo>
                  <a:pt x="1" y="0"/>
                </a:moveTo>
                <a:lnTo>
                  <a:pt x="1" y="1201"/>
                </a:lnTo>
                <a:cubicBezTo>
                  <a:pt x="1" y="2001"/>
                  <a:pt x="635" y="2635"/>
                  <a:pt x="1435" y="2635"/>
                </a:cubicBezTo>
                <a:cubicBezTo>
                  <a:pt x="2236" y="2635"/>
                  <a:pt x="2869" y="2001"/>
                  <a:pt x="2869" y="1201"/>
                </a:cubicBezTo>
                <a:lnTo>
                  <a:pt x="2869"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7943103" y="2748344"/>
            <a:ext cx="245535" cy="245535"/>
          </a:xfrm>
          <a:custGeom>
            <a:avLst/>
            <a:gdLst/>
            <a:ahLst/>
            <a:cxnLst/>
            <a:rect l="l" t="t" r="r" b="b"/>
            <a:pathLst>
              <a:path w="4405" h="4405" extrusionOk="0">
                <a:moveTo>
                  <a:pt x="1" y="1"/>
                </a:moveTo>
                <a:lnTo>
                  <a:pt x="1902" y="4237"/>
                </a:lnTo>
                <a:lnTo>
                  <a:pt x="2770" y="3370"/>
                </a:lnTo>
                <a:lnTo>
                  <a:pt x="3770" y="4404"/>
                </a:lnTo>
                <a:lnTo>
                  <a:pt x="4404" y="3804"/>
                </a:lnTo>
                <a:lnTo>
                  <a:pt x="3370" y="2770"/>
                </a:lnTo>
                <a:lnTo>
                  <a:pt x="4237" y="190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ABC1534C-6C93-1AFC-81EF-E30466318FBD}"/>
              </a:ext>
            </a:extLst>
          </p:cNvPr>
          <p:cNvSpPr txBox="1"/>
          <p:nvPr/>
        </p:nvSpPr>
        <p:spPr>
          <a:xfrm>
            <a:off x="426765" y="3944189"/>
            <a:ext cx="2885630" cy="461665"/>
          </a:xfrm>
          <a:prstGeom prst="rect">
            <a:avLst/>
          </a:prstGeom>
          <a:noFill/>
        </p:spPr>
        <p:txBody>
          <a:bodyPr wrap="square" rtlCol="0">
            <a:spAutoFit/>
          </a:bodyPr>
          <a:lstStyle/>
          <a:p>
            <a:r>
              <a:rPr lang="en-US" sz="12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Submitted By :</a:t>
            </a:r>
          </a:p>
          <a:p>
            <a:r>
              <a:rPr lang="en-US" sz="12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Aathi Muthu 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5F986F1-F083-0DBB-F038-88144F55AF63}"/>
              </a:ext>
            </a:extLst>
          </p:cNvPr>
          <p:cNvSpPr>
            <a:spLocks noGrp="1"/>
          </p:cNvSpPr>
          <p:nvPr>
            <p:ph type="title"/>
          </p:nvPr>
        </p:nvSpPr>
        <p:spPr>
          <a:xfrm>
            <a:off x="0" y="189237"/>
            <a:ext cx="5340452" cy="537877"/>
          </a:xfrm>
        </p:spPr>
        <p:txBody>
          <a:bodyPr/>
          <a:lstStyle/>
          <a:p>
            <a:r>
              <a:rPr lang="en-US" dirty="0">
                <a:solidFill>
                  <a:srgbClr val="39B6B5"/>
                </a:solidFill>
                <a:latin typeface="Calibri" panose="020F0502020204030204" pitchFamily="34" charset="0"/>
                <a:ea typeface="Calibri" panose="020F0502020204030204" pitchFamily="34" charset="0"/>
                <a:cs typeface="Calibri" panose="020F0502020204030204" pitchFamily="34" charset="0"/>
              </a:rPr>
              <a:t>Exploratory Data Analysis (EDA)</a:t>
            </a:r>
          </a:p>
        </p:txBody>
      </p:sp>
      <p:sp>
        <p:nvSpPr>
          <p:cNvPr id="5" name="TextBox 4">
            <a:extLst>
              <a:ext uri="{FF2B5EF4-FFF2-40B4-BE49-F238E27FC236}">
                <a16:creationId xmlns:a16="http://schemas.microsoft.com/office/drawing/2014/main" id="{5F8574C7-2C3A-0CB7-B0D8-F8F1EBB8811E}"/>
              </a:ext>
            </a:extLst>
          </p:cNvPr>
          <p:cNvSpPr txBox="1"/>
          <p:nvPr/>
        </p:nvSpPr>
        <p:spPr>
          <a:xfrm>
            <a:off x="512284" y="865172"/>
            <a:ext cx="4572000" cy="1077218"/>
          </a:xfrm>
          <a:prstGeom prst="rect">
            <a:avLst/>
          </a:prstGeom>
          <a:noFill/>
        </p:spPr>
        <p:txBody>
          <a:bodyPr wrap="square">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In the Store type variable we have 4 types of </a:t>
            </a:r>
            <a:r>
              <a:rPr lang="en-US" sz="1600" dirty="0" err="1">
                <a:latin typeface="Calibri" panose="020F0502020204030204" pitchFamily="34" charset="0"/>
                <a:ea typeface="Calibri" panose="020F0502020204030204" pitchFamily="34" charset="0"/>
                <a:cs typeface="Calibri" panose="020F0502020204030204" pitchFamily="34" charset="0"/>
              </a:rPr>
              <a:t>store.Where</a:t>
            </a:r>
            <a:r>
              <a:rPr lang="en-US" sz="1600" dirty="0">
                <a:latin typeface="Calibri" panose="020F0502020204030204" pitchFamily="34" charset="0"/>
                <a:ea typeface="Calibri" panose="020F0502020204030204" pitchFamily="34" charset="0"/>
                <a:cs typeface="Calibri" panose="020F0502020204030204" pitchFamily="34" charset="0"/>
              </a:rPr>
              <a:t> E-shop is having 40.4% which is highest percentage of sales. And </a:t>
            </a:r>
            <a:r>
              <a:rPr lang="en-US" sz="1600" dirty="0" err="1">
                <a:latin typeface="Calibri" panose="020F0502020204030204" pitchFamily="34" charset="0"/>
                <a:ea typeface="Calibri" panose="020F0502020204030204" pitchFamily="34" charset="0"/>
                <a:cs typeface="Calibri" panose="020F0502020204030204" pitchFamily="34" charset="0"/>
              </a:rPr>
              <a:t>TeleShop</a:t>
            </a:r>
            <a:r>
              <a:rPr lang="en-US" sz="1600" dirty="0">
                <a:latin typeface="Calibri" panose="020F0502020204030204" pitchFamily="34" charset="0"/>
                <a:ea typeface="Calibri" panose="020F0502020204030204" pitchFamily="34" charset="0"/>
                <a:cs typeface="Calibri" panose="020F0502020204030204" pitchFamily="34" charset="0"/>
              </a:rPr>
              <a:t> is having only 19.2% sales.</a:t>
            </a:r>
          </a:p>
        </p:txBody>
      </p:sp>
      <p:pic>
        <p:nvPicPr>
          <p:cNvPr id="9" name="Picture 8">
            <a:extLst>
              <a:ext uri="{FF2B5EF4-FFF2-40B4-BE49-F238E27FC236}">
                <a16:creationId xmlns:a16="http://schemas.microsoft.com/office/drawing/2014/main" id="{E5E1C1DF-7BF5-3335-9866-D4F203AC3649}"/>
              </a:ext>
            </a:extLst>
          </p:cNvPr>
          <p:cNvPicPr>
            <a:picLocks noChangeAspect="1"/>
          </p:cNvPicPr>
          <p:nvPr/>
        </p:nvPicPr>
        <p:blipFill>
          <a:blip r:embed="rId2"/>
          <a:stretch>
            <a:fillRect/>
          </a:stretch>
        </p:blipFill>
        <p:spPr>
          <a:xfrm>
            <a:off x="5340452" y="2209391"/>
            <a:ext cx="3772426" cy="2934109"/>
          </a:xfrm>
          <a:prstGeom prst="rect">
            <a:avLst/>
          </a:prstGeom>
        </p:spPr>
      </p:pic>
      <p:pic>
        <p:nvPicPr>
          <p:cNvPr id="11" name="Picture 10">
            <a:extLst>
              <a:ext uri="{FF2B5EF4-FFF2-40B4-BE49-F238E27FC236}">
                <a16:creationId xmlns:a16="http://schemas.microsoft.com/office/drawing/2014/main" id="{B2BE8684-94D2-25F0-6DD9-2FCBE988CAEE}"/>
              </a:ext>
            </a:extLst>
          </p:cNvPr>
          <p:cNvPicPr>
            <a:picLocks noChangeAspect="1"/>
          </p:cNvPicPr>
          <p:nvPr/>
        </p:nvPicPr>
        <p:blipFill>
          <a:blip r:embed="rId3"/>
          <a:stretch>
            <a:fillRect/>
          </a:stretch>
        </p:blipFill>
        <p:spPr>
          <a:xfrm>
            <a:off x="204557" y="2028825"/>
            <a:ext cx="5495925" cy="1085850"/>
          </a:xfrm>
          <a:prstGeom prst="rect">
            <a:avLst/>
          </a:prstGeom>
        </p:spPr>
      </p:pic>
    </p:spTree>
    <p:extLst>
      <p:ext uri="{BB962C8B-B14F-4D97-AF65-F5344CB8AC3E}">
        <p14:creationId xmlns:p14="http://schemas.microsoft.com/office/powerpoint/2010/main" val="1712700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2ACB53C-D732-96C5-37F8-A58243834914}"/>
              </a:ext>
            </a:extLst>
          </p:cNvPr>
          <p:cNvSpPr>
            <a:spLocks noGrp="1"/>
          </p:cNvSpPr>
          <p:nvPr>
            <p:ph type="title"/>
          </p:nvPr>
        </p:nvSpPr>
        <p:spPr>
          <a:xfrm>
            <a:off x="0" y="196381"/>
            <a:ext cx="5340452" cy="537877"/>
          </a:xfrm>
        </p:spPr>
        <p:txBody>
          <a:bodyPr/>
          <a:lstStyle/>
          <a:p>
            <a:r>
              <a:rPr lang="en-US" dirty="0">
                <a:solidFill>
                  <a:srgbClr val="39B6B5"/>
                </a:solidFill>
                <a:latin typeface="Calibri" panose="020F0502020204030204" pitchFamily="34" charset="0"/>
                <a:ea typeface="Calibri" panose="020F0502020204030204" pitchFamily="34" charset="0"/>
                <a:cs typeface="Calibri" panose="020F0502020204030204" pitchFamily="34" charset="0"/>
              </a:rPr>
              <a:t>Exploratory Data Analysis (EDA)</a:t>
            </a:r>
          </a:p>
        </p:txBody>
      </p:sp>
      <p:pic>
        <p:nvPicPr>
          <p:cNvPr id="4" name="Picture 3">
            <a:extLst>
              <a:ext uri="{FF2B5EF4-FFF2-40B4-BE49-F238E27FC236}">
                <a16:creationId xmlns:a16="http://schemas.microsoft.com/office/drawing/2014/main" id="{0DF7D9CD-9372-8BFA-11F9-177DFDD8C555}"/>
              </a:ext>
            </a:extLst>
          </p:cNvPr>
          <p:cNvPicPr>
            <a:picLocks noChangeAspect="1"/>
          </p:cNvPicPr>
          <p:nvPr/>
        </p:nvPicPr>
        <p:blipFill>
          <a:blip r:embed="rId2"/>
          <a:stretch>
            <a:fillRect/>
          </a:stretch>
        </p:blipFill>
        <p:spPr>
          <a:xfrm>
            <a:off x="5340452" y="1620426"/>
            <a:ext cx="3781425" cy="685800"/>
          </a:xfrm>
          <a:prstGeom prst="rect">
            <a:avLst/>
          </a:prstGeom>
        </p:spPr>
      </p:pic>
      <p:pic>
        <p:nvPicPr>
          <p:cNvPr id="6" name="Picture 5">
            <a:extLst>
              <a:ext uri="{FF2B5EF4-FFF2-40B4-BE49-F238E27FC236}">
                <a16:creationId xmlns:a16="http://schemas.microsoft.com/office/drawing/2014/main" id="{EB7AD91C-9DB2-7E7F-23E9-9DC295B4CC50}"/>
              </a:ext>
            </a:extLst>
          </p:cNvPr>
          <p:cNvPicPr>
            <a:picLocks noChangeAspect="1"/>
          </p:cNvPicPr>
          <p:nvPr/>
        </p:nvPicPr>
        <p:blipFill>
          <a:blip r:embed="rId3"/>
          <a:stretch>
            <a:fillRect/>
          </a:stretch>
        </p:blipFill>
        <p:spPr>
          <a:xfrm>
            <a:off x="5340452" y="2437756"/>
            <a:ext cx="3803548" cy="774259"/>
          </a:xfrm>
          <a:prstGeom prst="rect">
            <a:avLst/>
          </a:prstGeom>
        </p:spPr>
      </p:pic>
      <p:pic>
        <p:nvPicPr>
          <p:cNvPr id="8" name="Picture 7">
            <a:extLst>
              <a:ext uri="{FF2B5EF4-FFF2-40B4-BE49-F238E27FC236}">
                <a16:creationId xmlns:a16="http://schemas.microsoft.com/office/drawing/2014/main" id="{9EA68183-B0C3-50DD-FB1F-C088160C9C83}"/>
              </a:ext>
            </a:extLst>
          </p:cNvPr>
          <p:cNvPicPr>
            <a:picLocks noChangeAspect="1"/>
          </p:cNvPicPr>
          <p:nvPr/>
        </p:nvPicPr>
        <p:blipFill>
          <a:blip r:embed="rId4"/>
          <a:stretch>
            <a:fillRect/>
          </a:stretch>
        </p:blipFill>
        <p:spPr>
          <a:xfrm>
            <a:off x="5340453" y="3192394"/>
            <a:ext cx="3781424" cy="774259"/>
          </a:xfrm>
          <a:prstGeom prst="rect">
            <a:avLst/>
          </a:prstGeom>
        </p:spPr>
      </p:pic>
      <p:pic>
        <p:nvPicPr>
          <p:cNvPr id="10" name="Picture 9">
            <a:extLst>
              <a:ext uri="{FF2B5EF4-FFF2-40B4-BE49-F238E27FC236}">
                <a16:creationId xmlns:a16="http://schemas.microsoft.com/office/drawing/2014/main" id="{4517DAEE-7DE4-9860-9C53-0365B5E68A95}"/>
              </a:ext>
            </a:extLst>
          </p:cNvPr>
          <p:cNvPicPr>
            <a:picLocks noChangeAspect="1"/>
          </p:cNvPicPr>
          <p:nvPr/>
        </p:nvPicPr>
        <p:blipFill>
          <a:blip r:embed="rId5"/>
          <a:stretch>
            <a:fillRect/>
          </a:stretch>
        </p:blipFill>
        <p:spPr>
          <a:xfrm>
            <a:off x="5340452" y="3966653"/>
            <a:ext cx="3803548" cy="647591"/>
          </a:xfrm>
          <a:prstGeom prst="rect">
            <a:avLst/>
          </a:prstGeom>
        </p:spPr>
      </p:pic>
      <p:pic>
        <p:nvPicPr>
          <p:cNvPr id="12" name="Picture 11">
            <a:extLst>
              <a:ext uri="{FF2B5EF4-FFF2-40B4-BE49-F238E27FC236}">
                <a16:creationId xmlns:a16="http://schemas.microsoft.com/office/drawing/2014/main" id="{541EC81B-28F0-8FD3-90E7-E0808C68FFF2}"/>
              </a:ext>
            </a:extLst>
          </p:cNvPr>
          <p:cNvPicPr>
            <a:picLocks noChangeAspect="1"/>
          </p:cNvPicPr>
          <p:nvPr/>
        </p:nvPicPr>
        <p:blipFill>
          <a:blip r:embed="rId6"/>
          <a:stretch>
            <a:fillRect/>
          </a:stretch>
        </p:blipFill>
        <p:spPr>
          <a:xfrm>
            <a:off x="5340452" y="660105"/>
            <a:ext cx="2553056" cy="828791"/>
          </a:xfrm>
          <a:prstGeom prst="rect">
            <a:avLst/>
          </a:prstGeom>
        </p:spPr>
      </p:pic>
      <p:sp>
        <p:nvSpPr>
          <p:cNvPr id="14" name="TextBox 13">
            <a:extLst>
              <a:ext uri="{FF2B5EF4-FFF2-40B4-BE49-F238E27FC236}">
                <a16:creationId xmlns:a16="http://schemas.microsoft.com/office/drawing/2014/main" id="{9D2C0618-49A9-47EF-ECDA-F77FDA704F99}"/>
              </a:ext>
            </a:extLst>
          </p:cNvPr>
          <p:cNvSpPr txBox="1"/>
          <p:nvPr/>
        </p:nvSpPr>
        <p:spPr>
          <a:xfrm>
            <a:off x="501268" y="892441"/>
            <a:ext cx="4572000" cy="1600438"/>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We have check for the outliers in our dataset using seaborn boxplot. And we have detect some outliers in our 4 columns like "</a:t>
            </a:r>
            <a:r>
              <a:rPr lang="en-US" dirty="0" err="1">
                <a:latin typeface="Calibri" panose="020F0502020204030204" pitchFamily="34" charset="0"/>
                <a:ea typeface="Calibri" panose="020F0502020204030204" pitchFamily="34" charset="0"/>
                <a:cs typeface="Calibri" panose="020F0502020204030204" pitchFamily="34" charset="0"/>
              </a:rPr>
              <a:t>Qty","Rate","Tax</a:t>
            </a:r>
            <a:r>
              <a:rPr lang="en-US" dirty="0">
                <a:latin typeface="Calibri" panose="020F0502020204030204" pitchFamily="34" charset="0"/>
                <a:ea typeface="Calibri" panose="020F0502020204030204" pitchFamily="34" charset="0"/>
                <a:cs typeface="Calibri" panose="020F0502020204030204" pitchFamily="34" charset="0"/>
              </a:rPr>
              <a:t>" and "</a:t>
            </a:r>
            <a:r>
              <a:rPr lang="en-US" dirty="0" err="1">
                <a:latin typeface="Calibri" panose="020F0502020204030204" pitchFamily="34" charset="0"/>
                <a:ea typeface="Calibri" panose="020F0502020204030204" pitchFamily="34" charset="0"/>
                <a:cs typeface="Calibri" panose="020F0502020204030204" pitchFamily="34" charset="0"/>
              </a:rPr>
              <a:t>Total_amt</a:t>
            </a:r>
            <a:r>
              <a:rPr lang="en-US" dirty="0">
                <a:latin typeface="Calibri" panose="020F0502020204030204" pitchFamily="34" charset="0"/>
                <a:ea typeface="Calibri" panose="020F0502020204030204" pitchFamily="34" charset="0"/>
                <a:cs typeface="Calibri" panose="020F0502020204030204" pitchFamily="34" charset="0"/>
              </a:rPr>
              <a:t>“ and treated them using clip method we clipped them with upper bound and lower bound.</a:t>
            </a:r>
          </a:p>
          <a:p>
            <a:r>
              <a:rPr lang="en-US" dirty="0">
                <a:latin typeface="Calibri" panose="020F0502020204030204" pitchFamily="34" charset="0"/>
                <a:ea typeface="Calibri" panose="020F0502020204030204" pitchFamily="34" charset="0"/>
                <a:cs typeface="Calibri" panose="020F0502020204030204" pitchFamily="34" charset="0"/>
              </a:rPr>
              <a:t>And we have found lower bound and upper bound using this UDF function which is created by ourself.</a:t>
            </a:r>
          </a:p>
        </p:txBody>
      </p:sp>
      <p:pic>
        <p:nvPicPr>
          <p:cNvPr id="16" name="Picture 15">
            <a:extLst>
              <a:ext uri="{FF2B5EF4-FFF2-40B4-BE49-F238E27FC236}">
                <a16:creationId xmlns:a16="http://schemas.microsoft.com/office/drawing/2014/main" id="{8C46AEF9-90B7-DB7B-C1AF-4615C19CA327}"/>
              </a:ext>
            </a:extLst>
          </p:cNvPr>
          <p:cNvPicPr>
            <a:picLocks noChangeAspect="1"/>
          </p:cNvPicPr>
          <p:nvPr/>
        </p:nvPicPr>
        <p:blipFill>
          <a:blip r:embed="rId7"/>
          <a:stretch>
            <a:fillRect/>
          </a:stretch>
        </p:blipFill>
        <p:spPr>
          <a:xfrm>
            <a:off x="165342" y="2780935"/>
            <a:ext cx="1962424" cy="1314633"/>
          </a:xfrm>
          <a:prstGeom prst="rect">
            <a:avLst/>
          </a:prstGeom>
        </p:spPr>
      </p:pic>
      <p:pic>
        <p:nvPicPr>
          <p:cNvPr id="18" name="Picture 17">
            <a:extLst>
              <a:ext uri="{FF2B5EF4-FFF2-40B4-BE49-F238E27FC236}">
                <a16:creationId xmlns:a16="http://schemas.microsoft.com/office/drawing/2014/main" id="{E646FFF8-DD22-C997-A9A6-0A6FC27712EF}"/>
              </a:ext>
            </a:extLst>
          </p:cNvPr>
          <p:cNvPicPr>
            <a:picLocks noChangeAspect="1"/>
          </p:cNvPicPr>
          <p:nvPr/>
        </p:nvPicPr>
        <p:blipFill>
          <a:blip r:embed="rId8"/>
          <a:stretch>
            <a:fillRect/>
          </a:stretch>
        </p:blipFill>
        <p:spPr>
          <a:xfrm>
            <a:off x="0" y="4387869"/>
            <a:ext cx="5340451" cy="666843"/>
          </a:xfrm>
          <a:prstGeom prst="rect">
            <a:avLst/>
          </a:prstGeom>
        </p:spPr>
      </p:pic>
    </p:spTree>
    <p:extLst>
      <p:ext uri="{BB962C8B-B14F-4D97-AF65-F5344CB8AC3E}">
        <p14:creationId xmlns:p14="http://schemas.microsoft.com/office/powerpoint/2010/main" val="50694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5BD756-672D-F8BF-1918-E9B75BDC2508}"/>
              </a:ext>
            </a:extLst>
          </p:cNvPr>
          <p:cNvSpPr>
            <a:spLocks noGrp="1"/>
          </p:cNvSpPr>
          <p:nvPr>
            <p:ph type="title"/>
          </p:nvPr>
        </p:nvSpPr>
        <p:spPr>
          <a:xfrm>
            <a:off x="0" y="189237"/>
            <a:ext cx="5340452" cy="537877"/>
          </a:xfrm>
        </p:spPr>
        <p:txBody>
          <a:bodyPr/>
          <a:lstStyle/>
          <a:p>
            <a:r>
              <a:rPr lang="en-US" dirty="0">
                <a:solidFill>
                  <a:srgbClr val="39B6B5"/>
                </a:solidFill>
                <a:latin typeface="Calibri" panose="020F0502020204030204" pitchFamily="34" charset="0"/>
                <a:ea typeface="Calibri" panose="020F0502020204030204" pitchFamily="34" charset="0"/>
                <a:cs typeface="Calibri" panose="020F0502020204030204" pitchFamily="34" charset="0"/>
              </a:rPr>
              <a:t>Exploratory Data Analysis (EDA)</a:t>
            </a:r>
          </a:p>
        </p:txBody>
      </p:sp>
      <p:sp>
        <p:nvSpPr>
          <p:cNvPr id="7" name="TextBox 6">
            <a:extLst>
              <a:ext uri="{FF2B5EF4-FFF2-40B4-BE49-F238E27FC236}">
                <a16:creationId xmlns:a16="http://schemas.microsoft.com/office/drawing/2014/main" id="{A7FCE755-ADF5-12D7-52D3-DB76A91FFC44}"/>
              </a:ext>
            </a:extLst>
          </p:cNvPr>
          <p:cNvSpPr txBox="1"/>
          <p:nvPr/>
        </p:nvSpPr>
        <p:spPr>
          <a:xfrm>
            <a:off x="479234" y="727114"/>
            <a:ext cx="4572000" cy="738664"/>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Our target variable was unbalanced so Plotted that using bar plot. then we use the over sample technique for perfectly balanced the dataset.</a:t>
            </a:r>
          </a:p>
        </p:txBody>
      </p:sp>
      <p:pic>
        <p:nvPicPr>
          <p:cNvPr id="9" name="Picture 8">
            <a:extLst>
              <a:ext uri="{FF2B5EF4-FFF2-40B4-BE49-F238E27FC236}">
                <a16:creationId xmlns:a16="http://schemas.microsoft.com/office/drawing/2014/main" id="{4ECE2E50-344F-BEF2-1B7A-8F397101D22B}"/>
              </a:ext>
            </a:extLst>
          </p:cNvPr>
          <p:cNvPicPr>
            <a:picLocks noChangeAspect="1"/>
          </p:cNvPicPr>
          <p:nvPr/>
        </p:nvPicPr>
        <p:blipFill>
          <a:blip r:embed="rId2"/>
          <a:stretch>
            <a:fillRect/>
          </a:stretch>
        </p:blipFill>
        <p:spPr>
          <a:xfrm>
            <a:off x="367984" y="2312539"/>
            <a:ext cx="3955449" cy="2730368"/>
          </a:xfrm>
          <a:prstGeom prst="rect">
            <a:avLst/>
          </a:prstGeom>
        </p:spPr>
      </p:pic>
      <p:pic>
        <p:nvPicPr>
          <p:cNvPr id="11" name="Picture 10">
            <a:extLst>
              <a:ext uri="{FF2B5EF4-FFF2-40B4-BE49-F238E27FC236}">
                <a16:creationId xmlns:a16="http://schemas.microsoft.com/office/drawing/2014/main" id="{94F63BFE-3533-2B10-C35B-5363FFBA95C8}"/>
              </a:ext>
            </a:extLst>
          </p:cNvPr>
          <p:cNvPicPr>
            <a:picLocks noChangeAspect="1"/>
          </p:cNvPicPr>
          <p:nvPr/>
        </p:nvPicPr>
        <p:blipFill>
          <a:blip r:embed="rId3"/>
          <a:stretch>
            <a:fillRect/>
          </a:stretch>
        </p:blipFill>
        <p:spPr>
          <a:xfrm>
            <a:off x="4572000" y="2312539"/>
            <a:ext cx="3684342" cy="2641724"/>
          </a:xfrm>
          <a:prstGeom prst="rect">
            <a:avLst/>
          </a:prstGeom>
        </p:spPr>
      </p:pic>
      <p:sp>
        <p:nvSpPr>
          <p:cNvPr id="15" name="TextBox 14">
            <a:extLst>
              <a:ext uri="{FF2B5EF4-FFF2-40B4-BE49-F238E27FC236}">
                <a16:creationId xmlns:a16="http://schemas.microsoft.com/office/drawing/2014/main" id="{D83AB555-F74A-466D-F4E8-125045AB6A9D}"/>
              </a:ext>
            </a:extLst>
          </p:cNvPr>
          <p:cNvSpPr txBox="1"/>
          <p:nvPr/>
        </p:nvSpPr>
        <p:spPr>
          <a:xfrm>
            <a:off x="1522197" y="2004762"/>
            <a:ext cx="1647021" cy="523220"/>
          </a:xfrm>
          <a:prstGeom prst="rect">
            <a:avLst/>
          </a:prstGeom>
          <a:noFill/>
        </p:spPr>
        <p:txBody>
          <a:bodyPr wrap="square">
            <a:spAutoFit/>
          </a:bodyPr>
          <a:lstStyle/>
          <a:p>
            <a:pPr algn="ctr"/>
            <a:r>
              <a:rPr lang="en-US" b="1" dirty="0">
                <a:solidFill>
                  <a:srgbClr val="00B050"/>
                </a:solidFill>
                <a:latin typeface="Calibri" panose="020F0502020204030204" pitchFamily="34" charset="0"/>
                <a:ea typeface="Calibri" panose="020F0502020204030204" pitchFamily="34" charset="0"/>
                <a:cs typeface="Calibri" panose="020F0502020204030204" pitchFamily="34" charset="0"/>
              </a:rPr>
              <a:t>Before Over Sample</a:t>
            </a:r>
          </a:p>
        </p:txBody>
      </p:sp>
      <p:sp>
        <p:nvSpPr>
          <p:cNvPr id="16" name="TextBox 15">
            <a:extLst>
              <a:ext uri="{FF2B5EF4-FFF2-40B4-BE49-F238E27FC236}">
                <a16:creationId xmlns:a16="http://schemas.microsoft.com/office/drawing/2014/main" id="{F513FB39-B16F-50FA-54E2-DC4A855B08D1}"/>
              </a:ext>
            </a:extLst>
          </p:cNvPr>
          <p:cNvSpPr txBox="1"/>
          <p:nvPr/>
        </p:nvSpPr>
        <p:spPr>
          <a:xfrm>
            <a:off x="5590660" y="1921794"/>
            <a:ext cx="1647021" cy="307777"/>
          </a:xfrm>
          <a:prstGeom prst="rect">
            <a:avLst/>
          </a:prstGeom>
          <a:noFill/>
        </p:spPr>
        <p:txBody>
          <a:bodyPr wrap="square">
            <a:spAutoFit/>
          </a:bodyPr>
          <a:lstStyle/>
          <a:p>
            <a:pPr algn="ctr"/>
            <a:r>
              <a:rPr lang="en-US" b="1" dirty="0">
                <a:solidFill>
                  <a:srgbClr val="00B050"/>
                </a:solidFill>
                <a:latin typeface="Calibri" panose="020F0502020204030204" pitchFamily="34" charset="0"/>
                <a:ea typeface="Calibri" panose="020F0502020204030204" pitchFamily="34" charset="0"/>
                <a:cs typeface="Calibri" panose="020F0502020204030204" pitchFamily="34" charset="0"/>
              </a:rPr>
              <a:t>After Over Sample</a:t>
            </a:r>
          </a:p>
        </p:txBody>
      </p:sp>
    </p:spTree>
    <p:extLst>
      <p:ext uri="{BB962C8B-B14F-4D97-AF65-F5344CB8AC3E}">
        <p14:creationId xmlns:p14="http://schemas.microsoft.com/office/powerpoint/2010/main" val="1372615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0D7143-03F5-4CE6-20EB-0638CC9B528C}"/>
              </a:ext>
            </a:extLst>
          </p:cNvPr>
          <p:cNvPicPr>
            <a:picLocks noChangeAspect="1"/>
          </p:cNvPicPr>
          <p:nvPr/>
        </p:nvPicPr>
        <p:blipFill>
          <a:blip r:embed="rId2"/>
          <a:stretch>
            <a:fillRect/>
          </a:stretch>
        </p:blipFill>
        <p:spPr>
          <a:xfrm>
            <a:off x="734573" y="1666459"/>
            <a:ext cx="3286584" cy="495369"/>
          </a:xfrm>
          <a:prstGeom prst="rect">
            <a:avLst/>
          </a:prstGeom>
        </p:spPr>
      </p:pic>
      <p:sp>
        <p:nvSpPr>
          <p:cNvPr id="5" name="Title 1">
            <a:extLst>
              <a:ext uri="{FF2B5EF4-FFF2-40B4-BE49-F238E27FC236}">
                <a16:creationId xmlns:a16="http://schemas.microsoft.com/office/drawing/2014/main" id="{CDA76E5B-6401-3551-F26D-E448A76362A3}"/>
              </a:ext>
            </a:extLst>
          </p:cNvPr>
          <p:cNvSpPr>
            <a:spLocks noGrp="1"/>
          </p:cNvSpPr>
          <p:nvPr>
            <p:ph type="title"/>
          </p:nvPr>
        </p:nvSpPr>
        <p:spPr>
          <a:xfrm>
            <a:off x="0" y="189237"/>
            <a:ext cx="5340452" cy="537877"/>
          </a:xfrm>
        </p:spPr>
        <p:txBody>
          <a:bodyPr/>
          <a:lstStyle/>
          <a:p>
            <a:r>
              <a:rPr lang="en-US" dirty="0">
                <a:solidFill>
                  <a:srgbClr val="39B6B5"/>
                </a:solidFill>
                <a:latin typeface="Calibri" panose="020F0502020204030204" pitchFamily="34" charset="0"/>
                <a:ea typeface="Calibri" panose="020F0502020204030204" pitchFamily="34" charset="0"/>
                <a:cs typeface="Calibri" panose="020F0502020204030204" pitchFamily="34" charset="0"/>
              </a:rPr>
              <a:t>Exploratory Data Analysis (EDA)</a:t>
            </a:r>
          </a:p>
        </p:txBody>
      </p:sp>
      <p:pic>
        <p:nvPicPr>
          <p:cNvPr id="7" name="Picture 6">
            <a:extLst>
              <a:ext uri="{FF2B5EF4-FFF2-40B4-BE49-F238E27FC236}">
                <a16:creationId xmlns:a16="http://schemas.microsoft.com/office/drawing/2014/main" id="{0043587F-EEE1-1CEB-2E35-A1E4C9FD1353}"/>
              </a:ext>
            </a:extLst>
          </p:cNvPr>
          <p:cNvPicPr>
            <a:picLocks noChangeAspect="1"/>
          </p:cNvPicPr>
          <p:nvPr/>
        </p:nvPicPr>
        <p:blipFill>
          <a:blip r:embed="rId3"/>
          <a:stretch>
            <a:fillRect/>
          </a:stretch>
        </p:blipFill>
        <p:spPr>
          <a:xfrm>
            <a:off x="416346" y="2161828"/>
            <a:ext cx="7745546" cy="2926095"/>
          </a:xfrm>
          <a:prstGeom prst="rect">
            <a:avLst/>
          </a:prstGeom>
        </p:spPr>
      </p:pic>
      <p:sp>
        <p:nvSpPr>
          <p:cNvPr id="9" name="TextBox 8">
            <a:extLst>
              <a:ext uri="{FF2B5EF4-FFF2-40B4-BE49-F238E27FC236}">
                <a16:creationId xmlns:a16="http://schemas.microsoft.com/office/drawing/2014/main" id="{2337ACC3-D495-A8DB-5498-9232B9FED275}"/>
              </a:ext>
            </a:extLst>
          </p:cNvPr>
          <p:cNvSpPr txBox="1"/>
          <p:nvPr/>
        </p:nvSpPr>
        <p:spPr>
          <a:xfrm>
            <a:off x="493463" y="795214"/>
            <a:ext cx="7114631" cy="984885"/>
          </a:xfrm>
          <a:prstGeom prst="rect">
            <a:avLst/>
          </a:prstGeom>
          <a:noFill/>
        </p:spPr>
        <p:txBody>
          <a:bodyPr wrap="square">
            <a:spAutoFit/>
          </a:bodyPr>
          <a:lstStyle/>
          <a:p>
            <a:r>
              <a:rPr lang="en-US" sz="1600" b="1"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Feature Engineering :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Right here we used heat map for plot the correlation  with our target variable “Status”. And very less amount of variables having good relation with target variable Like – “</a:t>
            </a:r>
            <a:r>
              <a:rPr lang="en-US" dirty="0" err="1">
                <a:solidFill>
                  <a:schemeClr val="tx1"/>
                </a:solidFill>
                <a:latin typeface="Calibri" panose="020F0502020204030204" pitchFamily="34" charset="0"/>
                <a:ea typeface="Calibri" panose="020F0502020204030204" pitchFamily="34" charset="0"/>
                <a:cs typeface="Calibri" panose="020F0502020204030204" pitchFamily="34" charset="0"/>
              </a:rPr>
              <a:t>total_amount</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     ”Tax”,  ”Rate” and “Qty”. So we decided that we are going to keep all the variables for next ML models.</a:t>
            </a:r>
          </a:p>
        </p:txBody>
      </p:sp>
    </p:spTree>
    <p:extLst>
      <p:ext uri="{BB962C8B-B14F-4D97-AF65-F5344CB8AC3E}">
        <p14:creationId xmlns:p14="http://schemas.microsoft.com/office/powerpoint/2010/main" val="4174505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A76D8-6EB2-EC7A-60B5-6A68747ED4EB}"/>
              </a:ext>
            </a:extLst>
          </p:cNvPr>
          <p:cNvSpPr txBox="1"/>
          <p:nvPr/>
        </p:nvSpPr>
        <p:spPr>
          <a:xfrm>
            <a:off x="181778" y="149075"/>
            <a:ext cx="4572000" cy="523220"/>
          </a:xfrm>
          <a:prstGeom prst="rect">
            <a:avLst/>
          </a:prstGeom>
          <a:noFill/>
        </p:spPr>
        <p:txBody>
          <a:bodyPr wrap="square">
            <a:spAutoFit/>
          </a:bodyPr>
          <a:lstStyle/>
          <a:p>
            <a:r>
              <a:rPr lang="en-US" sz="2800" b="1" dirty="0">
                <a:solidFill>
                  <a:srgbClr val="B878C2"/>
                </a:solidFill>
                <a:latin typeface="Calibri" panose="020F0502020204030204" pitchFamily="34" charset="0"/>
                <a:ea typeface="Calibri" panose="020F0502020204030204" pitchFamily="34" charset="0"/>
                <a:cs typeface="Calibri" panose="020F0502020204030204" pitchFamily="34" charset="0"/>
              </a:rPr>
              <a:t>Database Queries (MySQL)</a:t>
            </a:r>
          </a:p>
        </p:txBody>
      </p:sp>
      <p:sp>
        <p:nvSpPr>
          <p:cNvPr id="6" name="TextBox 5">
            <a:extLst>
              <a:ext uri="{FF2B5EF4-FFF2-40B4-BE49-F238E27FC236}">
                <a16:creationId xmlns:a16="http://schemas.microsoft.com/office/drawing/2014/main" id="{11B883F9-5178-C9B6-381E-199C617E8540}"/>
              </a:ext>
            </a:extLst>
          </p:cNvPr>
          <p:cNvSpPr txBox="1"/>
          <p:nvPr/>
        </p:nvSpPr>
        <p:spPr>
          <a:xfrm>
            <a:off x="181778" y="672295"/>
            <a:ext cx="8780444" cy="523220"/>
          </a:xfrm>
          <a:prstGeom prst="rect">
            <a:avLst/>
          </a:prstGeom>
          <a:noFill/>
        </p:spPr>
        <p:txBody>
          <a:bodyPr wrap="square">
            <a:spAutoFit/>
          </a:bodyPr>
          <a:lstStyle/>
          <a:p>
            <a:r>
              <a:rPr lang="en-US" b="1" dirty="0">
                <a:solidFill>
                  <a:schemeClr val="accent3">
                    <a:lumMod val="60000"/>
                    <a:lumOff val="40000"/>
                  </a:schemeClr>
                </a:solidFill>
                <a:latin typeface="Calibri" panose="020F0502020204030204" pitchFamily="34" charset="0"/>
                <a:ea typeface="Calibri" panose="020F0502020204030204" pitchFamily="34" charset="0"/>
                <a:cs typeface="Calibri" panose="020F0502020204030204" pitchFamily="34" charset="0"/>
              </a:rPr>
              <a:t>data preprocessing: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In Database Queries we used </a:t>
            </a:r>
            <a:r>
              <a:rPr lang="en-US" dirty="0" err="1">
                <a:solidFill>
                  <a:schemeClr val="tx1"/>
                </a:solidFill>
                <a:latin typeface="Calibri" panose="020F0502020204030204" pitchFamily="34" charset="0"/>
                <a:ea typeface="Calibri" panose="020F0502020204030204" pitchFamily="34" charset="0"/>
                <a:cs typeface="Calibri" panose="020F0502020204030204" pitchFamily="34" charset="0"/>
              </a:rPr>
              <a:t>Mysql</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 workbench. Right here we have done data preprocess and Merged all the datasets into a final dataset and we have created a table for the final dataset.</a:t>
            </a:r>
          </a:p>
        </p:txBody>
      </p:sp>
      <p:pic>
        <p:nvPicPr>
          <p:cNvPr id="8" name="Picture 7">
            <a:extLst>
              <a:ext uri="{FF2B5EF4-FFF2-40B4-BE49-F238E27FC236}">
                <a16:creationId xmlns:a16="http://schemas.microsoft.com/office/drawing/2014/main" id="{DA64F547-19C7-873B-D556-99AEF0C0A317}"/>
              </a:ext>
            </a:extLst>
          </p:cNvPr>
          <p:cNvPicPr>
            <a:picLocks noChangeAspect="1"/>
          </p:cNvPicPr>
          <p:nvPr/>
        </p:nvPicPr>
        <p:blipFill>
          <a:blip r:embed="rId2"/>
          <a:stretch>
            <a:fillRect/>
          </a:stretch>
        </p:blipFill>
        <p:spPr>
          <a:xfrm>
            <a:off x="181778" y="1260354"/>
            <a:ext cx="5725324" cy="1457528"/>
          </a:xfrm>
          <a:prstGeom prst="rect">
            <a:avLst/>
          </a:prstGeom>
        </p:spPr>
      </p:pic>
      <p:pic>
        <p:nvPicPr>
          <p:cNvPr id="10" name="Picture 9">
            <a:extLst>
              <a:ext uri="{FF2B5EF4-FFF2-40B4-BE49-F238E27FC236}">
                <a16:creationId xmlns:a16="http://schemas.microsoft.com/office/drawing/2014/main" id="{037B2EDD-4D09-93A5-A3FD-C9379E3D8A4E}"/>
              </a:ext>
            </a:extLst>
          </p:cNvPr>
          <p:cNvPicPr>
            <a:picLocks noChangeAspect="1"/>
          </p:cNvPicPr>
          <p:nvPr/>
        </p:nvPicPr>
        <p:blipFill>
          <a:blip r:embed="rId3"/>
          <a:stretch>
            <a:fillRect/>
          </a:stretch>
        </p:blipFill>
        <p:spPr>
          <a:xfrm>
            <a:off x="0" y="2710853"/>
            <a:ext cx="9144000" cy="1184856"/>
          </a:xfrm>
          <a:prstGeom prst="rect">
            <a:avLst/>
          </a:prstGeom>
        </p:spPr>
      </p:pic>
      <p:pic>
        <p:nvPicPr>
          <p:cNvPr id="12" name="Picture 11">
            <a:extLst>
              <a:ext uri="{FF2B5EF4-FFF2-40B4-BE49-F238E27FC236}">
                <a16:creationId xmlns:a16="http://schemas.microsoft.com/office/drawing/2014/main" id="{3918798C-0150-32B0-8C59-F2397C0F195A}"/>
              </a:ext>
            </a:extLst>
          </p:cNvPr>
          <p:cNvPicPr>
            <a:picLocks noChangeAspect="1"/>
          </p:cNvPicPr>
          <p:nvPr/>
        </p:nvPicPr>
        <p:blipFill>
          <a:blip r:embed="rId4"/>
          <a:stretch>
            <a:fillRect/>
          </a:stretch>
        </p:blipFill>
        <p:spPr>
          <a:xfrm>
            <a:off x="4025115" y="3958644"/>
            <a:ext cx="1457325" cy="1184856"/>
          </a:xfrm>
          <a:prstGeom prst="rect">
            <a:avLst/>
          </a:prstGeom>
        </p:spPr>
      </p:pic>
    </p:spTree>
    <p:extLst>
      <p:ext uri="{BB962C8B-B14F-4D97-AF65-F5344CB8AC3E}">
        <p14:creationId xmlns:p14="http://schemas.microsoft.com/office/powerpoint/2010/main" val="2948620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5913-4046-FBBC-9E0E-F7A30EA68990}"/>
              </a:ext>
            </a:extLst>
          </p:cNvPr>
          <p:cNvSpPr txBox="1"/>
          <p:nvPr/>
        </p:nvSpPr>
        <p:spPr>
          <a:xfrm>
            <a:off x="181778" y="149075"/>
            <a:ext cx="4572000" cy="523220"/>
          </a:xfrm>
          <a:prstGeom prst="rect">
            <a:avLst/>
          </a:prstGeom>
          <a:noFill/>
        </p:spPr>
        <p:txBody>
          <a:bodyPr wrap="square">
            <a:spAutoFit/>
          </a:bodyPr>
          <a:lstStyle/>
          <a:p>
            <a:r>
              <a:rPr lang="en-US" sz="2800" b="1" dirty="0">
                <a:solidFill>
                  <a:srgbClr val="B878C2"/>
                </a:solidFill>
                <a:latin typeface="Calibri" panose="020F0502020204030204" pitchFamily="34" charset="0"/>
                <a:ea typeface="Calibri" panose="020F0502020204030204" pitchFamily="34" charset="0"/>
                <a:cs typeface="Calibri" panose="020F0502020204030204" pitchFamily="34" charset="0"/>
              </a:rPr>
              <a:t>Database Queries (MySQL)</a:t>
            </a:r>
          </a:p>
        </p:txBody>
      </p:sp>
      <p:pic>
        <p:nvPicPr>
          <p:cNvPr id="7" name="Picture 6">
            <a:extLst>
              <a:ext uri="{FF2B5EF4-FFF2-40B4-BE49-F238E27FC236}">
                <a16:creationId xmlns:a16="http://schemas.microsoft.com/office/drawing/2014/main" id="{9BB714D8-675B-2BBA-556D-3270C7DB2FB2}"/>
              </a:ext>
            </a:extLst>
          </p:cNvPr>
          <p:cNvPicPr>
            <a:picLocks noChangeAspect="1"/>
          </p:cNvPicPr>
          <p:nvPr/>
        </p:nvPicPr>
        <p:blipFill>
          <a:blip r:embed="rId2"/>
          <a:stretch>
            <a:fillRect/>
          </a:stretch>
        </p:blipFill>
        <p:spPr>
          <a:xfrm>
            <a:off x="5064917" y="2675863"/>
            <a:ext cx="4079083" cy="2467637"/>
          </a:xfrm>
          <a:prstGeom prst="rect">
            <a:avLst/>
          </a:prstGeom>
        </p:spPr>
      </p:pic>
      <p:sp>
        <p:nvSpPr>
          <p:cNvPr id="5" name="TextBox 4">
            <a:extLst>
              <a:ext uri="{FF2B5EF4-FFF2-40B4-BE49-F238E27FC236}">
                <a16:creationId xmlns:a16="http://schemas.microsoft.com/office/drawing/2014/main" id="{C5B2C202-E0A6-48A9-CE1C-0ACABAB2C518}"/>
              </a:ext>
            </a:extLst>
          </p:cNvPr>
          <p:cNvSpPr txBox="1"/>
          <p:nvPr/>
        </p:nvSpPr>
        <p:spPr>
          <a:xfrm>
            <a:off x="270164" y="672295"/>
            <a:ext cx="8582891" cy="2246769"/>
          </a:xfrm>
          <a:prstGeom prst="rect">
            <a:avLst/>
          </a:prstGeom>
          <a:noFill/>
        </p:spPr>
        <p:txBody>
          <a:bodyPr wrap="square">
            <a:spAutoFit/>
          </a:bodyPr>
          <a:lstStyle/>
          <a:p>
            <a:r>
              <a:rPr lang="en-US" b="1" dirty="0">
                <a:solidFill>
                  <a:schemeClr val="accent3">
                    <a:lumMod val="60000"/>
                    <a:lumOff val="40000"/>
                  </a:schemeClr>
                </a:solidFill>
                <a:latin typeface="Calibri" panose="020F0502020204030204" pitchFamily="34" charset="0"/>
                <a:ea typeface="Calibri" panose="020F0502020204030204" pitchFamily="34" charset="0"/>
                <a:cs typeface="Calibri" panose="020F0502020204030204" pitchFamily="34" charset="0"/>
              </a:rPr>
              <a:t>Objectives:</a:t>
            </a:r>
          </a:p>
          <a:p>
            <a:pPr marL="400050" indent="-400050" algn="l">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Sales Analysis:</a:t>
            </a:r>
          </a:p>
          <a:p>
            <a:pPr marL="857250" lvl="1" indent="-400050" algn="l">
              <a:buFont typeface="+mj-lt"/>
              <a:buAutoNum type="romanLcPeriod"/>
            </a:pPr>
            <a:r>
              <a:rPr lang="en-US" dirty="0">
                <a:latin typeface="Calibri" panose="020F0502020204030204" pitchFamily="34" charset="0"/>
                <a:ea typeface="Calibri" panose="020F0502020204030204" pitchFamily="34" charset="0"/>
                <a:cs typeface="Calibri" panose="020F0502020204030204" pitchFamily="34" charset="0"/>
              </a:rPr>
              <a:t>Identify top-selling products, categories, and brands.</a:t>
            </a:r>
          </a:p>
          <a:p>
            <a:pPr marL="400050" indent="-400050" algn="l">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Customer Behavior Analysis:</a:t>
            </a:r>
          </a:p>
          <a:p>
            <a:pPr marL="857250" lvl="1" indent="-400050" algn="l">
              <a:buFont typeface="+mj-lt"/>
              <a:buAutoNum type="romanLcPeriod"/>
            </a:pPr>
            <a:r>
              <a:rPr lang="en-US" dirty="0">
                <a:latin typeface="Calibri" panose="020F0502020204030204" pitchFamily="34" charset="0"/>
                <a:ea typeface="Calibri" panose="020F0502020204030204" pitchFamily="34" charset="0"/>
                <a:cs typeface="Calibri" panose="020F0502020204030204" pitchFamily="34" charset="0"/>
              </a:rPr>
              <a:t>Segment customers based on their purchasing behavior.</a:t>
            </a:r>
          </a:p>
          <a:p>
            <a:pPr marL="285750" indent="-285750" algn="l">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Product Analysis:</a:t>
            </a:r>
          </a:p>
          <a:p>
            <a:pPr marL="857250" lvl="1" indent="-400050" algn="l">
              <a:buFont typeface="+mj-lt"/>
              <a:buAutoNum type="romanLcPeriod"/>
            </a:pPr>
            <a:r>
              <a:rPr lang="en-US" dirty="0">
                <a:latin typeface="Calibri" panose="020F0502020204030204" pitchFamily="34" charset="0"/>
                <a:ea typeface="Calibri" panose="020F0502020204030204" pitchFamily="34" charset="0"/>
                <a:cs typeface="Calibri" panose="020F0502020204030204" pitchFamily="34" charset="0"/>
              </a:rPr>
              <a:t>Analyze product performance by sales volume, revenue.</a:t>
            </a:r>
          </a:p>
          <a:p>
            <a:pPr marL="857250" lvl="1" indent="-400050" algn="l">
              <a:buFont typeface="+mj-lt"/>
              <a:buAutoNum type="romanLcPeriod"/>
            </a:pPr>
            <a:r>
              <a:rPr lang="en-US" dirty="0">
                <a:latin typeface="Calibri" panose="020F0502020204030204" pitchFamily="34" charset="0"/>
                <a:ea typeface="Calibri" panose="020F0502020204030204" pitchFamily="34" charset="0"/>
                <a:cs typeface="Calibri" panose="020F0502020204030204" pitchFamily="34" charset="0"/>
              </a:rPr>
              <a:t>Identify Top sales market.</a:t>
            </a:r>
          </a:p>
          <a:p>
            <a:pPr marL="857250" lvl="1" indent="-400050" algn="l">
              <a:buFont typeface="+mj-lt"/>
              <a:buAutoNum type="romanLcPeriod"/>
            </a:pPr>
            <a:r>
              <a:rPr lang="en-US" dirty="0">
                <a:latin typeface="Calibri" panose="020F0502020204030204" pitchFamily="34" charset="0"/>
                <a:ea typeface="Calibri" panose="020F0502020204030204" pitchFamily="34" charset="0"/>
                <a:cs typeface="Calibri" panose="020F0502020204030204" pitchFamily="34" charset="0"/>
              </a:rPr>
              <a:t>Analyze product return rates and accept rates.</a:t>
            </a:r>
          </a:p>
          <a:p>
            <a:pPr marL="457200" lvl="1" algn="l"/>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8192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0A19DA-EF79-B430-BE77-D2047AF45B8A}"/>
              </a:ext>
            </a:extLst>
          </p:cNvPr>
          <p:cNvSpPr txBox="1"/>
          <p:nvPr/>
        </p:nvSpPr>
        <p:spPr>
          <a:xfrm>
            <a:off x="181778" y="149075"/>
            <a:ext cx="4572000" cy="523220"/>
          </a:xfrm>
          <a:prstGeom prst="rect">
            <a:avLst/>
          </a:prstGeom>
          <a:noFill/>
        </p:spPr>
        <p:txBody>
          <a:bodyPr wrap="square">
            <a:spAutoFit/>
          </a:bodyPr>
          <a:lstStyle/>
          <a:p>
            <a:r>
              <a:rPr lang="en-US" sz="2800" b="1" dirty="0">
                <a:solidFill>
                  <a:srgbClr val="B878C2"/>
                </a:solidFill>
                <a:latin typeface="Calibri" panose="020F0502020204030204" pitchFamily="34" charset="0"/>
                <a:ea typeface="Calibri" panose="020F0502020204030204" pitchFamily="34" charset="0"/>
                <a:cs typeface="Calibri" panose="020F0502020204030204" pitchFamily="34" charset="0"/>
              </a:rPr>
              <a:t>Database Queries (MySQL)</a:t>
            </a:r>
          </a:p>
        </p:txBody>
      </p:sp>
      <p:sp>
        <p:nvSpPr>
          <p:cNvPr id="5" name="TextBox 4">
            <a:extLst>
              <a:ext uri="{FF2B5EF4-FFF2-40B4-BE49-F238E27FC236}">
                <a16:creationId xmlns:a16="http://schemas.microsoft.com/office/drawing/2014/main" id="{65D0DBBA-FFF7-AE61-7F84-E1C52F064E8F}"/>
              </a:ext>
            </a:extLst>
          </p:cNvPr>
          <p:cNvSpPr txBox="1"/>
          <p:nvPr/>
        </p:nvSpPr>
        <p:spPr>
          <a:xfrm>
            <a:off x="290946" y="817662"/>
            <a:ext cx="5600700" cy="307777"/>
          </a:xfrm>
          <a:prstGeom prst="rect">
            <a:avLst/>
          </a:prstGeom>
          <a:noFill/>
        </p:spPr>
        <p:txBody>
          <a:bodyPr wrap="square">
            <a:spAutoFit/>
          </a:bodyPr>
          <a:lstStyle/>
          <a:p>
            <a:r>
              <a:rPr lang="en-US" b="1" dirty="0">
                <a:solidFill>
                  <a:srgbClr val="B878C2"/>
                </a:solidFill>
                <a:latin typeface="Calibri" panose="020F0502020204030204" pitchFamily="34" charset="0"/>
                <a:ea typeface="Calibri" panose="020F0502020204030204" pitchFamily="34" charset="0"/>
                <a:cs typeface="Calibri" panose="020F0502020204030204" pitchFamily="34" charset="0"/>
              </a:rPr>
              <a:t>Q. </a:t>
            </a:r>
            <a:r>
              <a:rPr lang="en-US" dirty="0">
                <a:latin typeface="Calibri" panose="020F0502020204030204" pitchFamily="34" charset="0"/>
                <a:ea typeface="Calibri" panose="020F0502020204030204" pitchFamily="34" charset="0"/>
                <a:cs typeface="Calibri" panose="020F0502020204030204" pitchFamily="34" charset="0"/>
              </a:rPr>
              <a:t>which Store most frequently used for transactions?</a:t>
            </a:r>
          </a:p>
        </p:txBody>
      </p:sp>
      <p:pic>
        <p:nvPicPr>
          <p:cNvPr id="7" name="Picture 6">
            <a:extLst>
              <a:ext uri="{FF2B5EF4-FFF2-40B4-BE49-F238E27FC236}">
                <a16:creationId xmlns:a16="http://schemas.microsoft.com/office/drawing/2014/main" id="{40275DDC-4075-00A7-F3F4-1AE9BD82E900}"/>
              </a:ext>
            </a:extLst>
          </p:cNvPr>
          <p:cNvPicPr>
            <a:picLocks noChangeAspect="1"/>
          </p:cNvPicPr>
          <p:nvPr/>
        </p:nvPicPr>
        <p:blipFill>
          <a:blip r:embed="rId2"/>
          <a:stretch>
            <a:fillRect/>
          </a:stretch>
        </p:blipFill>
        <p:spPr>
          <a:xfrm>
            <a:off x="370040" y="1166016"/>
            <a:ext cx="8154538" cy="209579"/>
          </a:xfrm>
          <a:prstGeom prst="rect">
            <a:avLst/>
          </a:prstGeom>
        </p:spPr>
      </p:pic>
      <p:pic>
        <p:nvPicPr>
          <p:cNvPr id="11" name="Picture 10">
            <a:extLst>
              <a:ext uri="{FF2B5EF4-FFF2-40B4-BE49-F238E27FC236}">
                <a16:creationId xmlns:a16="http://schemas.microsoft.com/office/drawing/2014/main" id="{3FAC74EB-FA45-69F8-33B5-0DA977738F67}"/>
              </a:ext>
            </a:extLst>
          </p:cNvPr>
          <p:cNvPicPr>
            <a:picLocks noChangeAspect="1"/>
          </p:cNvPicPr>
          <p:nvPr/>
        </p:nvPicPr>
        <p:blipFill>
          <a:blip r:embed="rId3"/>
          <a:stretch>
            <a:fillRect/>
          </a:stretch>
        </p:blipFill>
        <p:spPr>
          <a:xfrm>
            <a:off x="7100816" y="1474219"/>
            <a:ext cx="1486107" cy="857370"/>
          </a:xfrm>
          <a:prstGeom prst="rect">
            <a:avLst/>
          </a:prstGeom>
        </p:spPr>
      </p:pic>
      <p:sp>
        <p:nvSpPr>
          <p:cNvPr id="12" name="TextBox 11">
            <a:extLst>
              <a:ext uri="{FF2B5EF4-FFF2-40B4-BE49-F238E27FC236}">
                <a16:creationId xmlns:a16="http://schemas.microsoft.com/office/drawing/2014/main" id="{6768FB2D-B3F4-34D9-8246-6139C689DB2E}"/>
              </a:ext>
            </a:extLst>
          </p:cNvPr>
          <p:cNvSpPr txBox="1"/>
          <p:nvPr/>
        </p:nvSpPr>
        <p:spPr>
          <a:xfrm>
            <a:off x="290945" y="2597727"/>
            <a:ext cx="6920345" cy="307777"/>
          </a:xfrm>
          <a:prstGeom prst="rect">
            <a:avLst/>
          </a:prstGeom>
          <a:noFill/>
        </p:spPr>
        <p:txBody>
          <a:bodyPr wrap="square">
            <a:spAutoFit/>
          </a:bodyPr>
          <a:lstStyle/>
          <a:p>
            <a:r>
              <a:rPr lang="en-US" b="1" dirty="0">
                <a:solidFill>
                  <a:srgbClr val="B878C2"/>
                </a:solidFill>
                <a:latin typeface="Calibri" panose="020F0502020204030204" pitchFamily="34" charset="0"/>
                <a:ea typeface="Calibri" panose="020F0502020204030204" pitchFamily="34" charset="0"/>
                <a:cs typeface="Calibri" panose="020F0502020204030204" pitchFamily="34" charset="0"/>
              </a:rPr>
              <a:t>Q. </a:t>
            </a:r>
            <a:r>
              <a:rPr lang="en-US" dirty="0">
                <a:latin typeface="Calibri" panose="020F0502020204030204" pitchFamily="34" charset="0"/>
                <a:ea typeface="Calibri" panose="020F0502020204030204" pitchFamily="34" charset="0"/>
                <a:cs typeface="Calibri" panose="020F0502020204030204" pitchFamily="34" charset="0"/>
              </a:rPr>
              <a:t>What is the count of Male and Female customer count in our datasets?</a:t>
            </a:r>
          </a:p>
        </p:txBody>
      </p:sp>
      <p:pic>
        <p:nvPicPr>
          <p:cNvPr id="14" name="Picture 13">
            <a:extLst>
              <a:ext uri="{FF2B5EF4-FFF2-40B4-BE49-F238E27FC236}">
                <a16:creationId xmlns:a16="http://schemas.microsoft.com/office/drawing/2014/main" id="{9CA8B8C1-4F9E-971C-C995-577A7D2691ED}"/>
              </a:ext>
            </a:extLst>
          </p:cNvPr>
          <p:cNvPicPr>
            <a:picLocks noChangeAspect="1"/>
          </p:cNvPicPr>
          <p:nvPr/>
        </p:nvPicPr>
        <p:blipFill>
          <a:blip r:embed="rId4"/>
          <a:stretch>
            <a:fillRect/>
          </a:stretch>
        </p:blipFill>
        <p:spPr>
          <a:xfrm>
            <a:off x="7100816" y="3140322"/>
            <a:ext cx="1343212" cy="514422"/>
          </a:xfrm>
          <a:prstGeom prst="rect">
            <a:avLst/>
          </a:prstGeom>
        </p:spPr>
      </p:pic>
      <p:sp>
        <p:nvSpPr>
          <p:cNvPr id="17" name="TextBox 16">
            <a:extLst>
              <a:ext uri="{FF2B5EF4-FFF2-40B4-BE49-F238E27FC236}">
                <a16:creationId xmlns:a16="http://schemas.microsoft.com/office/drawing/2014/main" id="{87F86255-2688-74E8-C712-B0F8819C86D5}"/>
              </a:ext>
            </a:extLst>
          </p:cNvPr>
          <p:cNvSpPr txBox="1"/>
          <p:nvPr/>
        </p:nvSpPr>
        <p:spPr>
          <a:xfrm>
            <a:off x="180471" y="3916678"/>
            <a:ext cx="6920345" cy="307777"/>
          </a:xfrm>
          <a:prstGeom prst="rect">
            <a:avLst/>
          </a:prstGeom>
          <a:noFill/>
        </p:spPr>
        <p:txBody>
          <a:bodyPr wrap="square">
            <a:spAutoFit/>
          </a:bodyPr>
          <a:lstStyle/>
          <a:p>
            <a:r>
              <a:rPr lang="en-US" b="1" dirty="0">
                <a:solidFill>
                  <a:srgbClr val="B878C2"/>
                </a:solidFill>
                <a:latin typeface="Calibri" panose="020F0502020204030204" pitchFamily="34" charset="0"/>
                <a:ea typeface="Calibri" panose="020F0502020204030204" pitchFamily="34" charset="0"/>
                <a:cs typeface="Calibri" panose="020F0502020204030204" pitchFamily="34" charset="0"/>
              </a:rPr>
              <a:t>Q. </a:t>
            </a:r>
            <a:r>
              <a:rPr lang="en-US" dirty="0">
                <a:latin typeface="Calibri" panose="020F0502020204030204" pitchFamily="34" charset="0"/>
                <a:ea typeface="Calibri" panose="020F0502020204030204" pitchFamily="34" charset="0"/>
                <a:cs typeface="Calibri" panose="020F0502020204030204" pitchFamily="34" charset="0"/>
              </a:rPr>
              <a:t>From which city do we have the maximum number of customers and how many?</a:t>
            </a:r>
          </a:p>
        </p:txBody>
      </p:sp>
      <p:pic>
        <p:nvPicPr>
          <p:cNvPr id="19" name="Picture 18">
            <a:extLst>
              <a:ext uri="{FF2B5EF4-FFF2-40B4-BE49-F238E27FC236}">
                <a16:creationId xmlns:a16="http://schemas.microsoft.com/office/drawing/2014/main" id="{FBCFBCD5-FB45-3BE9-3362-701FA6746352}"/>
              </a:ext>
            </a:extLst>
          </p:cNvPr>
          <p:cNvPicPr>
            <a:picLocks noChangeAspect="1"/>
          </p:cNvPicPr>
          <p:nvPr/>
        </p:nvPicPr>
        <p:blipFill>
          <a:blip r:embed="rId5"/>
          <a:stretch>
            <a:fillRect/>
          </a:stretch>
        </p:blipFill>
        <p:spPr>
          <a:xfrm>
            <a:off x="370040" y="2937077"/>
            <a:ext cx="4525006" cy="209579"/>
          </a:xfrm>
          <a:prstGeom prst="rect">
            <a:avLst/>
          </a:prstGeom>
        </p:spPr>
      </p:pic>
      <p:pic>
        <p:nvPicPr>
          <p:cNvPr id="21" name="Picture 20">
            <a:extLst>
              <a:ext uri="{FF2B5EF4-FFF2-40B4-BE49-F238E27FC236}">
                <a16:creationId xmlns:a16="http://schemas.microsoft.com/office/drawing/2014/main" id="{A2A33569-66C7-1B88-63D2-BCA914B9E5BE}"/>
              </a:ext>
            </a:extLst>
          </p:cNvPr>
          <p:cNvPicPr>
            <a:picLocks noChangeAspect="1"/>
          </p:cNvPicPr>
          <p:nvPr/>
        </p:nvPicPr>
        <p:blipFill>
          <a:blip r:embed="rId6"/>
          <a:stretch>
            <a:fillRect/>
          </a:stretch>
        </p:blipFill>
        <p:spPr>
          <a:xfrm>
            <a:off x="290945" y="4276810"/>
            <a:ext cx="8383170" cy="209579"/>
          </a:xfrm>
          <a:prstGeom prst="rect">
            <a:avLst/>
          </a:prstGeom>
        </p:spPr>
      </p:pic>
      <p:pic>
        <p:nvPicPr>
          <p:cNvPr id="23" name="Picture 22">
            <a:extLst>
              <a:ext uri="{FF2B5EF4-FFF2-40B4-BE49-F238E27FC236}">
                <a16:creationId xmlns:a16="http://schemas.microsoft.com/office/drawing/2014/main" id="{069B9395-7874-8D67-1F68-88A3046492AE}"/>
              </a:ext>
            </a:extLst>
          </p:cNvPr>
          <p:cNvPicPr>
            <a:picLocks noChangeAspect="1"/>
          </p:cNvPicPr>
          <p:nvPr/>
        </p:nvPicPr>
        <p:blipFill>
          <a:blip r:embed="rId7"/>
          <a:stretch>
            <a:fillRect/>
          </a:stretch>
        </p:blipFill>
        <p:spPr>
          <a:xfrm>
            <a:off x="7100816" y="4619978"/>
            <a:ext cx="1323975" cy="361950"/>
          </a:xfrm>
          <a:prstGeom prst="rect">
            <a:avLst/>
          </a:prstGeom>
        </p:spPr>
      </p:pic>
    </p:spTree>
    <p:extLst>
      <p:ext uri="{BB962C8B-B14F-4D97-AF65-F5344CB8AC3E}">
        <p14:creationId xmlns:p14="http://schemas.microsoft.com/office/powerpoint/2010/main" val="1555558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EC5E6F-B01A-5874-4EE0-7D0DC7B3354A}"/>
              </a:ext>
            </a:extLst>
          </p:cNvPr>
          <p:cNvSpPr txBox="1"/>
          <p:nvPr/>
        </p:nvSpPr>
        <p:spPr>
          <a:xfrm>
            <a:off x="181778" y="149075"/>
            <a:ext cx="4572000" cy="523220"/>
          </a:xfrm>
          <a:prstGeom prst="rect">
            <a:avLst/>
          </a:prstGeom>
          <a:noFill/>
        </p:spPr>
        <p:txBody>
          <a:bodyPr wrap="square">
            <a:spAutoFit/>
          </a:bodyPr>
          <a:lstStyle/>
          <a:p>
            <a:r>
              <a:rPr lang="en-US" sz="2800" b="1" dirty="0">
                <a:solidFill>
                  <a:srgbClr val="B878C2"/>
                </a:solidFill>
                <a:latin typeface="Calibri" panose="020F0502020204030204" pitchFamily="34" charset="0"/>
                <a:ea typeface="Calibri" panose="020F0502020204030204" pitchFamily="34" charset="0"/>
                <a:cs typeface="Calibri" panose="020F0502020204030204" pitchFamily="34" charset="0"/>
              </a:rPr>
              <a:t>Database Queries (MySQL)</a:t>
            </a:r>
          </a:p>
        </p:txBody>
      </p:sp>
      <p:sp>
        <p:nvSpPr>
          <p:cNvPr id="4" name="TextBox 3">
            <a:extLst>
              <a:ext uri="{FF2B5EF4-FFF2-40B4-BE49-F238E27FC236}">
                <a16:creationId xmlns:a16="http://schemas.microsoft.com/office/drawing/2014/main" id="{633A0E29-12AB-3D6F-25F0-BF6F143392BB}"/>
              </a:ext>
            </a:extLst>
          </p:cNvPr>
          <p:cNvSpPr txBox="1"/>
          <p:nvPr/>
        </p:nvSpPr>
        <p:spPr>
          <a:xfrm>
            <a:off x="290946" y="817662"/>
            <a:ext cx="5600700" cy="307777"/>
          </a:xfrm>
          <a:prstGeom prst="rect">
            <a:avLst/>
          </a:prstGeom>
          <a:noFill/>
        </p:spPr>
        <p:txBody>
          <a:bodyPr wrap="square">
            <a:spAutoFit/>
          </a:bodyPr>
          <a:lstStyle/>
          <a:p>
            <a:r>
              <a:rPr lang="en-US" b="1" dirty="0">
                <a:solidFill>
                  <a:srgbClr val="B878C2"/>
                </a:solidFill>
                <a:latin typeface="Calibri" panose="020F0502020204030204" pitchFamily="34" charset="0"/>
                <a:ea typeface="Calibri" panose="020F0502020204030204" pitchFamily="34" charset="0"/>
                <a:cs typeface="Calibri" panose="020F0502020204030204" pitchFamily="34" charset="0"/>
              </a:rPr>
              <a:t>Q. </a:t>
            </a:r>
            <a:r>
              <a:rPr lang="en-US" dirty="0">
                <a:latin typeface="Calibri" panose="020F0502020204030204" pitchFamily="34" charset="0"/>
                <a:ea typeface="Calibri" panose="020F0502020204030204" pitchFamily="34" charset="0"/>
                <a:cs typeface="Calibri" panose="020F0502020204030204" pitchFamily="34" charset="0"/>
              </a:rPr>
              <a:t>How many subcategories are there under the books category?</a:t>
            </a:r>
          </a:p>
        </p:txBody>
      </p:sp>
      <p:pic>
        <p:nvPicPr>
          <p:cNvPr id="6" name="Picture 5">
            <a:extLst>
              <a:ext uri="{FF2B5EF4-FFF2-40B4-BE49-F238E27FC236}">
                <a16:creationId xmlns:a16="http://schemas.microsoft.com/office/drawing/2014/main" id="{CF94F4E1-DC11-CE5B-81F9-2BD8E2E5ACA6}"/>
              </a:ext>
            </a:extLst>
          </p:cNvPr>
          <p:cNvPicPr>
            <a:picLocks noChangeAspect="1"/>
          </p:cNvPicPr>
          <p:nvPr/>
        </p:nvPicPr>
        <p:blipFill>
          <a:blip r:embed="rId2"/>
          <a:stretch>
            <a:fillRect/>
          </a:stretch>
        </p:blipFill>
        <p:spPr>
          <a:xfrm>
            <a:off x="6655762" y="672295"/>
            <a:ext cx="695422" cy="1181265"/>
          </a:xfrm>
          <a:prstGeom prst="rect">
            <a:avLst/>
          </a:prstGeom>
        </p:spPr>
      </p:pic>
      <p:pic>
        <p:nvPicPr>
          <p:cNvPr id="8" name="Picture 7">
            <a:extLst>
              <a:ext uri="{FF2B5EF4-FFF2-40B4-BE49-F238E27FC236}">
                <a16:creationId xmlns:a16="http://schemas.microsoft.com/office/drawing/2014/main" id="{7E72608C-04B7-3E28-A3E4-C15F27A465D7}"/>
              </a:ext>
            </a:extLst>
          </p:cNvPr>
          <p:cNvPicPr>
            <a:picLocks noChangeAspect="1"/>
          </p:cNvPicPr>
          <p:nvPr/>
        </p:nvPicPr>
        <p:blipFill>
          <a:blip r:embed="rId3"/>
          <a:stretch>
            <a:fillRect/>
          </a:stretch>
        </p:blipFill>
        <p:spPr>
          <a:xfrm>
            <a:off x="290946" y="1270806"/>
            <a:ext cx="5934903" cy="181000"/>
          </a:xfrm>
          <a:prstGeom prst="rect">
            <a:avLst/>
          </a:prstGeom>
        </p:spPr>
      </p:pic>
      <p:sp>
        <p:nvSpPr>
          <p:cNvPr id="9" name="TextBox 8">
            <a:extLst>
              <a:ext uri="{FF2B5EF4-FFF2-40B4-BE49-F238E27FC236}">
                <a16:creationId xmlns:a16="http://schemas.microsoft.com/office/drawing/2014/main" id="{BDB29F73-08F8-7883-A9F1-A05DF8881FD3}"/>
              </a:ext>
            </a:extLst>
          </p:cNvPr>
          <p:cNvSpPr txBox="1"/>
          <p:nvPr/>
        </p:nvSpPr>
        <p:spPr>
          <a:xfrm>
            <a:off x="290946" y="1992243"/>
            <a:ext cx="7829613" cy="307777"/>
          </a:xfrm>
          <a:prstGeom prst="rect">
            <a:avLst/>
          </a:prstGeom>
          <a:noFill/>
        </p:spPr>
        <p:txBody>
          <a:bodyPr wrap="square">
            <a:spAutoFit/>
          </a:bodyPr>
          <a:lstStyle/>
          <a:p>
            <a:r>
              <a:rPr lang="en-US" b="1" dirty="0">
                <a:solidFill>
                  <a:srgbClr val="B878C2"/>
                </a:solidFill>
                <a:latin typeface="Calibri" panose="020F0502020204030204" pitchFamily="34" charset="0"/>
                <a:ea typeface="Calibri" panose="020F0502020204030204" pitchFamily="34" charset="0"/>
                <a:cs typeface="Calibri" panose="020F0502020204030204" pitchFamily="34" charset="0"/>
              </a:rPr>
              <a:t>Q. </a:t>
            </a:r>
            <a:r>
              <a:rPr lang="en-US" dirty="0">
                <a:latin typeface="Calibri" panose="020F0502020204030204" pitchFamily="34" charset="0"/>
                <a:ea typeface="Calibri" panose="020F0502020204030204" pitchFamily="34" charset="0"/>
                <a:cs typeface="Calibri" panose="020F0502020204030204" pitchFamily="34" charset="0"/>
              </a:rPr>
              <a:t>What is the net total revenue generated in categories Electronics and books?</a:t>
            </a:r>
          </a:p>
        </p:txBody>
      </p:sp>
      <p:pic>
        <p:nvPicPr>
          <p:cNvPr id="12" name="Picture 11">
            <a:extLst>
              <a:ext uri="{FF2B5EF4-FFF2-40B4-BE49-F238E27FC236}">
                <a16:creationId xmlns:a16="http://schemas.microsoft.com/office/drawing/2014/main" id="{5A105BE1-9EFD-F68A-563E-A5321EE3AC4D}"/>
              </a:ext>
            </a:extLst>
          </p:cNvPr>
          <p:cNvPicPr>
            <a:picLocks noChangeAspect="1"/>
          </p:cNvPicPr>
          <p:nvPr/>
        </p:nvPicPr>
        <p:blipFill>
          <a:blip r:embed="rId4"/>
          <a:stretch>
            <a:fillRect/>
          </a:stretch>
        </p:blipFill>
        <p:spPr>
          <a:xfrm>
            <a:off x="590772" y="2325997"/>
            <a:ext cx="4163006" cy="2076740"/>
          </a:xfrm>
          <a:prstGeom prst="rect">
            <a:avLst/>
          </a:prstGeom>
        </p:spPr>
      </p:pic>
      <p:pic>
        <p:nvPicPr>
          <p:cNvPr id="14" name="Picture 13">
            <a:extLst>
              <a:ext uri="{FF2B5EF4-FFF2-40B4-BE49-F238E27FC236}">
                <a16:creationId xmlns:a16="http://schemas.microsoft.com/office/drawing/2014/main" id="{85518BA9-3DE0-069B-1054-8E1F21F7EE7B}"/>
              </a:ext>
            </a:extLst>
          </p:cNvPr>
          <p:cNvPicPr>
            <a:picLocks noChangeAspect="1"/>
          </p:cNvPicPr>
          <p:nvPr/>
        </p:nvPicPr>
        <p:blipFill>
          <a:blip r:embed="rId5"/>
          <a:stretch>
            <a:fillRect/>
          </a:stretch>
        </p:blipFill>
        <p:spPr>
          <a:xfrm>
            <a:off x="6655762" y="2438703"/>
            <a:ext cx="1810003" cy="533474"/>
          </a:xfrm>
          <a:prstGeom prst="rect">
            <a:avLst/>
          </a:prstGeom>
        </p:spPr>
      </p:pic>
    </p:spTree>
    <p:extLst>
      <p:ext uri="{BB962C8B-B14F-4D97-AF65-F5344CB8AC3E}">
        <p14:creationId xmlns:p14="http://schemas.microsoft.com/office/powerpoint/2010/main" val="260164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A898B4-2A8E-BF5C-A958-48FDF0DABC42}"/>
              </a:ext>
            </a:extLst>
          </p:cNvPr>
          <p:cNvSpPr txBox="1"/>
          <p:nvPr/>
        </p:nvSpPr>
        <p:spPr>
          <a:xfrm>
            <a:off x="181777" y="838444"/>
            <a:ext cx="8795967" cy="307777"/>
          </a:xfrm>
          <a:prstGeom prst="rect">
            <a:avLst/>
          </a:prstGeom>
          <a:noFill/>
        </p:spPr>
        <p:txBody>
          <a:bodyPr wrap="square">
            <a:spAutoFit/>
          </a:bodyPr>
          <a:lstStyle/>
          <a:p>
            <a:r>
              <a:rPr lang="en-US" b="1" dirty="0">
                <a:solidFill>
                  <a:srgbClr val="B878C2"/>
                </a:solidFill>
                <a:latin typeface="Calibri" panose="020F0502020204030204" pitchFamily="34" charset="0"/>
                <a:ea typeface="Calibri" panose="020F0502020204030204" pitchFamily="34" charset="0"/>
                <a:cs typeface="Calibri" panose="020F0502020204030204" pitchFamily="34" charset="0"/>
              </a:rPr>
              <a:t>Q. </a:t>
            </a:r>
            <a:r>
              <a:rPr lang="en-US" dirty="0">
                <a:latin typeface="Calibri" panose="020F0502020204030204" pitchFamily="34" charset="0"/>
                <a:ea typeface="Calibri" panose="020F0502020204030204" pitchFamily="34" charset="0"/>
                <a:cs typeface="Calibri" panose="020F0502020204030204" pitchFamily="34" charset="0"/>
              </a:rPr>
              <a:t>What is the percentage of total sales and total returns with respect to their product sub category.?</a:t>
            </a:r>
          </a:p>
        </p:txBody>
      </p:sp>
      <p:sp>
        <p:nvSpPr>
          <p:cNvPr id="4" name="TextBox 3">
            <a:extLst>
              <a:ext uri="{FF2B5EF4-FFF2-40B4-BE49-F238E27FC236}">
                <a16:creationId xmlns:a16="http://schemas.microsoft.com/office/drawing/2014/main" id="{073C39C4-DCC0-1999-086B-9EC5E2563711}"/>
              </a:ext>
            </a:extLst>
          </p:cNvPr>
          <p:cNvSpPr txBox="1"/>
          <p:nvPr/>
        </p:nvSpPr>
        <p:spPr>
          <a:xfrm>
            <a:off x="181778" y="149075"/>
            <a:ext cx="4572000" cy="523220"/>
          </a:xfrm>
          <a:prstGeom prst="rect">
            <a:avLst/>
          </a:prstGeom>
          <a:noFill/>
        </p:spPr>
        <p:txBody>
          <a:bodyPr wrap="square">
            <a:spAutoFit/>
          </a:bodyPr>
          <a:lstStyle/>
          <a:p>
            <a:r>
              <a:rPr lang="en-US" sz="2800" b="1" dirty="0">
                <a:solidFill>
                  <a:srgbClr val="B878C2"/>
                </a:solidFill>
                <a:latin typeface="Calibri" panose="020F0502020204030204" pitchFamily="34" charset="0"/>
                <a:ea typeface="Calibri" panose="020F0502020204030204" pitchFamily="34" charset="0"/>
                <a:cs typeface="Calibri" panose="020F0502020204030204" pitchFamily="34" charset="0"/>
              </a:rPr>
              <a:t>Database Queries (MySQL)</a:t>
            </a:r>
          </a:p>
        </p:txBody>
      </p:sp>
      <p:pic>
        <p:nvPicPr>
          <p:cNvPr id="6" name="Picture 5">
            <a:extLst>
              <a:ext uri="{FF2B5EF4-FFF2-40B4-BE49-F238E27FC236}">
                <a16:creationId xmlns:a16="http://schemas.microsoft.com/office/drawing/2014/main" id="{F0353CB1-F49D-4040-0BFD-E66FAF1D593F}"/>
              </a:ext>
            </a:extLst>
          </p:cNvPr>
          <p:cNvPicPr>
            <a:picLocks noChangeAspect="1"/>
          </p:cNvPicPr>
          <p:nvPr/>
        </p:nvPicPr>
        <p:blipFill>
          <a:blip r:embed="rId2"/>
          <a:stretch>
            <a:fillRect/>
          </a:stretch>
        </p:blipFill>
        <p:spPr>
          <a:xfrm>
            <a:off x="181778" y="1203371"/>
            <a:ext cx="4941066" cy="1171739"/>
          </a:xfrm>
          <a:prstGeom prst="rect">
            <a:avLst/>
          </a:prstGeom>
        </p:spPr>
      </p:pic>
      <p:pic>
        <p:nvPicPr>
          <p:cNvPr id="8" name="Picture 7">
            <a:extLst>
              <a:ext uri="{FF2B5EF4-FFF2-40B4-BE49-F238E27FC236}">
                <a16:creationId xmlns:a16="http://schemas.microsoft.com/office/drawing/2014/main" id="{A70ECCEC-BB27-7082-81A1-04E4DAB27DC1}"/>
              </a:ext>
            </a:extLst>
          </p:cNvPr>
          <p:cNvPicPr>
            <a:picLocks noChangeAspect="1"/>
          </p:cNvPicPr>
          <p:nvPr/>
        </p:nvPicPr>
        <p:blipFill>
          <a:blip r:embed="rId3"/>
          <a:stretch>
            <a:fillRect/>
          </a:stretch>
        </p:blipFill>
        <p:spPr>
          <a:xfrm>
            <a:off x="6324714" y="1146221"/>
            <a:ext cx="2819287" cy="3006911"/>
          </a:xfrm>
          <a:prstGeom prst="rect">
            <a:avLst/>
          </a:prstGeom>
        </p:spPr>
      </p:pic>
      <p:pic>
        <p:nvPicPr>
          <p:cNvPr id="7" name="Picture 6">
            <a:extLst>
              <a:ext uri="{FF2B5EF4-FFF2-40B4-BE49-F238E27FC236}">
                <a16:creationId xmlns:a16="http://schemas.microsoft.com/office/drawing/2014/main" id="{D7E675CA-AD27-DA4A-97A4-B82B9EF5F91E}"/>
              </a:ext>
            </a:extLst>
          </p:cNvPr>
          <p:cNvPicPr>
            <a:picLocks noChangeAspect="1"/>
          </p:cNvPicPr>
          <p:nvPr/>
        </p:nvPicPr>
        <p:blipFill>
          <a:blip r:embed="rId4"/>
          <a:stretch>
            <a:fillRect/>
          </a:stretch>
        </p:blipFill>
        <p:spPr>
          <a:xfrm>
            <a:off x="1" y="2768390"/>
            <a:ext cx="3034678" cy="2343477"/>
          </a:xfrm>
          <a:prstGeom prst="rect">
            <a:avLst/>
          </a:prstGeom>
        </p:spPr>
      </p:pic>
      <p:pic>
        <p:nvPicPr>
          <p:cNvPr id="10" name="Picture 9">
            <a:extLst>
              <a:ext uri="{FF2B5EF4-FFF2-40B4-BE49-F238E27FC236}">
                <a16:creationId xmlns:a16="http://schemas.microsoft.com/office/drawing/2014/main" id="{47B23F63-E177-CE10-2EE6-F9BFE7586BBE}"/>
              </a:ext>
            </a:extLst>
          </p:cNvPr>
          <p:cNvPicPr>
            <a:picLocks noChangeAspect="1"/>
          </p:cNvPicPr>
          <p:nvPr/>
        </p:nvPicPr>
        <p:blipFill>
          <a:blip r:embed="rId5"/>
          <a:stretch>
            <a:fillRect/>
          </a:stretch>
        </p:blipFill>
        <p:spPr>
          <a:xfrm>
            <a:off x="2984536" y="2714286"/>
            <a:ext cx="3296110" cy="2429214"/>
          </a:xfrm>
          <a:prstGeom prst="rect">
            <a:avLst/>
          </a:prstGeom>
        </p:spPr>
      </p:pic>
    </p:spTree>
    <p:extLst>
      <p:ext uri="{BB962C8B-B14F-4D97-AF65-F5344CB8AC3E}">
        <p14:creationId xmlns:p14="http://schemas.microsoft.com/office/powerpoint/2010/main" val="627993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46D3F6-6216-03C7-19DD-9140A71B8D32}"/>
              </a:ext>
            </a:extLst>
          </p:cNvPr>
          <p:cNvSpPr txBox="1"/>
          <p:nvPr/>
        </p:nvSpPr>
        <p:spPr>
          <a:xfrm>
            <a:off x="115677" y="160092"/>
            <a:ext cx="6252072" cy="400110"/>
          </a:xfrm>
          <a:prstGeom prst="rect">
            <a:avLst/>
          </a:prstGeom>
          <a:noFill/>
        </p:spPr>
        <p:txBody>
          <a:bodyPr wrap="square">
            <a:spAutoFit/>
          </a:bodyPr>
          <a:lstStyle/>
          <a:p>
            <a:r>
              <a:rPr lang="en-US" sz="2000" b="1" dirty="0">
                <a:solidFill>
                  <a:srgbClr val="957FCA"/>
                </a:solidFill>
                <a:latin typeface="Calibri" panose="020F0502020204030204" pitchFamily="34" charset="0"/>
                <a:ea typeface="Calibri" panose="020F0502020204030204" pitchFamily="34" charset="0"/>
                <a:cs typeface="Calibri" panose="020F0502020204030204" pitchFamily="34" charset="0"/>
              </a:rPr>
              <a:t>Data Visualization (Python, Tableau, Power BI)</a:t>
            </a:r>
          </a:p>
        </p:txBody>
      </p:sp>
      <p:sp>
        <p:nvSpPr>
          <p:cNvPr id="8" name="TextBox 7">
            <a:extLst>
              <a:ext uri="{FF2B5EF4-FFF2-40B4-BE49-F238E27FC236}">
                <a16:creationId xmlns:a16="http://schemas.microsoft.com/office/drawing/2014/main" id="{6230A379-4E82-FCF1-4DD0-F1F3E92422C0}"/>
              </a:ext>
            </a:extLst>
          </p:cNvPr>
          <p:cNvSpPr txBox="1"/>
          <p:nvPr/>
        </p:nvSpPr>
        <p:spPr>
          <a:xfrm>
            <a:off x="115677" y="560202"/>
            <a:ext cx="9028323" cy="1477328"/>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Create interactive visualizations using Python libraries such as Matplotlib, Seaborn, </a:t>
            </a:r>
            <a:r>
              <a:rPr lang="en-US" sz="1800" dirty="0" err="1">
                <a:latin typeface="Calibri" panose="020F0502020204030204" pitchFamily="34" charset="0"/>
                <a:ea typeface="Calibri" panose="020F0502020204030204" pitchFamily="34" charset="0"/>
                <a:cs typeface="Calibri" panose="020F0502020204030204" pitchFamily="34" charset="0"/>
              </a:rPr>
              <a:t>Plotly</a:t>
            </a:r>
            <a:r>
              <a:rPr lang="en-US" sz="1800" dirty="0">
                <a:latin typeface="Calibri" panose="020F0502020204030204" pitchFamily="34" charset="0"/>
                <a:ea typeface="Calibri" panose="020F0502020204030204" pitchFamily="34" charset="0"/>
                <a:cs typeface="Calibri" panose="020F0502020204030204" pitchFamily="34" charset="0"/>
              </a:rPr>
              <a:t>, or Bokeh.</a:t>
            </a:r>
          </a:p>
          <a:p>
            <a:pPr marL="285750" indent="-285750">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Design informative dashboards in Tableau or Power BI to present key metrics and insights.</a:t>
            </a:r>
          </a:p>
          <a:p>
            <a:pPr marL="285750" indent="-285750">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Visualize sales performance, product trends, geographical distribution, and customer behavior.</a:t>
            </a:r>
          </a:p>
        </p:txBody>
      </p:sp>
    </p:spTree>
    <p:extLst>
      <p:ext uri="{BB962C8B-B14F-4D97-AF65-F5344CB8AC3E}">
        <p14:creationId xmlns:p14="http://schemas.microsoft.com/office/powerpoint/2010/main" val="4209194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82ACF-0A36-0A84-F396-73FDF928D0ED}"/>
              </a:ext>
            </a:extLst>
          </p:cNvPr>
          <p:cNvSpPr>
            <a:spLocks noGrp="1"/>
          </p:cNvSpPr>
          <p:nvPr>
            <p:ph type="title"/>
          </p:nvPr>
        </p:nvSpPr>
        <p:spPr/>
        <p:txBody>
          <a:bodyPr/>
          <a:lstStyle/>
          <a:p>
            <a:r>
              <a:rPr lang="en-US" sz="2400" dirty="0">
                <a:solidFill>
                  <a:srgbClr val="957FCA"/>
                </a:solidFill>
                <a:latin typeface="Calibri" panose="020F0502020204030204" pitchFamily="34" charset="0"/>
                <a:ea typeface="Calibri" panose="020F0502020204030204" pitchFamily="34" charset="0"/>
                <a:cs typeface="Calibri" panose="020F0502020204030204" pitchFamily="34" charset="0"/>
              </a:rPr>
              <a:t>Introduction</a:t>
            </a:r>
          </a:p>
        </p:txBody>
      </p:sp>
      <p:sp>
        <p:nvSpPr>
          <p:cNvPr id="8" name="TextBox 7">
            <a:extLst>
              <a:ext uri="{FF2B5EF4-FFF2-40B4-BE49-F238E27FC236}">
                <a16:creationId xmlns:a16="http://schemas.microsoft.com/office/drawing/2014/main" id="{3CBF4CBA-364A-1C7B-A82F-93CCFC6D5EA0}"/>
              </a:ext>
            </a:extLst>
          </p:cNvPr>
          <p:cNvSpPr txBox="1"/>
          <p:nvPr/>
        </p:nvSpPr>
        <p:spPr>
          <a:xfrm>
            <a:off x="1663547" y="1221375"/>
            <a:ext cx="6318173" cy="2677656"/>
          </a:xfrm>
          <a:prstGeom prst="rect">
            <a:avLst/>
          </a:prstGeom>
          <a:noFill/>
        </p:spPr>
        <p:txBody>
          <a:bodyPr wrap="square">
            <a:spAutoFit/>
          </a:bodyPr>
          <a:lstStyle/>
          <a:p>
            <a:pPr marL="285750" indent="-285750">
              <a:buFont typeface="Arial" panose="020B0604020202020204" pitchFamily="34" charset="0"/>
              <a:buChar char="•"/>
            </a:pPr>
            <a:r>
              <a:rPr lang="en-US"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E-commerce retail data analysis involves the exploration, interpretation, and utilization of this data to derive actionable insights.</a:t>
            </a:r>
          </a:p>
          <a:p>
            <a:pPr marL="285750" indent="-285750">
              <a:buFont typeface="Arial" panose="020B0604020202020204" pitchFamily="34" charset="0"/>
              <a:buChar char="•"/>
            </a:pPr>
            <a:r>
              <a:rPr lang="en-US"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Analyzing data from various platform such as python and </a:t>
            </a:r>
            <a:r>
              <a:rPr lang="en-US" i="0" dirty="0" err="1">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Mysql</a:t>
            </a:r>
            <a:r>
              <a:rPr lang="en-US"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and excel and for better understanding we have create some visualization using tableau </a:t>
            </a:r>
            <a:r>
              <a:rPr lang="en-US" i="0" dirty="0" err="1">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PowerBi</a:t>
            </a:r>
            <a:r>
              <a:rPr lang="en-US"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The primary goal of e-commerce retail data analysis is to optimize various aspects of the retail business, including sales, marketing and Product </a:t>
            </a:r>
            <a:r>
              <a:rPr lang="en-US" dirty="0">
                <a:solidFill>
                  <a:srgbClr val="0D0D0D"/>
                </a:solidFill>
                <a:highlight>
                  <a:srgbClr val="FFFFFF"/>
                </a:highlight>
                <a:latin typeface="Calibri" panose="020F0502020204030204" pitchFamily="34" charset="0"/>
                <a:ea typeface="Calibri" panose="020F0502020204030204" pitchFamily="34" charset="0"/>
                <a:cs typeface="Calibri" panose="020F0502020204030204" pitchFamily="34" charset="0"/>
              </a:rPr>
              <a:t>sales analysis </a:t>
            </a:r>
            <a:r>
              <a:rPr lang="en-US"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By leveraging advanced analytical techniques and technologies, retailers can.</a:t>
            </a:r>
          </a:p>
          <a:p>
            <a:pPr marL="285750" indent="-285750">
              <a:buFont typeface="Arial" panose="020B0604020202020204" pitchFamily="34" charset="0"/>
              <a:buChar char="•"/>
            </a:pPr>
            <a:r>
              <a:rPr lang="en-US" dirty="0">
                <a:solidFill>
                  <a:srgbClr val="0D0D0D"/>
                </a:solidFill>
                <a:highlight>
                  <a:srgbClr val="FFFFFF"/>
                </a:highlight>
                <a:latin typeface="Calibri" panose="020F0502020204030204" pitchFamily="34" charset="0"/>
                <a:ea typeface="Calibri" panose="020F0502020204030204" pitchFamily="34" charset="0"/>
                <a:cs typeface="Calibri" panose="020F0502020204030204" pitchFamily="34" charset="0"/>
              </a:rPr>
              <a:t>I</a:t>
            </a:r>
            <a:r>
              <a:rPr lang="en-US"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dentifying top-selling products, popular categories, and sales trends, retailers can optimize their product assortment, pricing strategies, and promotional activities to maximize sales revenue.</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2C08423D-D97B-DD7F-DE81-817AB54BB542}"/>
              </a:ext>
            </a:extLst>
          </p:cNvPr>
          <p:cNvPicPr>
            <a:picLocks noChangeAspect="1"/>
          </p:cNvPicPr>
          <p:nvPr/>
        </p:nvPicPr>
        <p:blipFill>
          <a:blip r:embed="rId2"/>
          <a:stretch>
            <a:fillRect/>
          </a:stretch>
        </p:blipFill>
        <p:spPr>
          <a:xfrm>
            <a:off x="5538083" y="30138"/>
            <a:ext cx="639467" cy="630558"/>
          </a:xfrm>
          <a:prstGeom prst="rect">
            <a:avLst/>
          </a:prstGeom>
        </p:spPr>
      </p:pic>
      <p:pic>
        <p:nvPicPr>
          <p:cNvPr id="4" name="Picture 3">
            <a:extLst>
              <a:ext uri="{FF2B5EF4-FFF2-40B4-BE49-F238E27FC236}">
                <a16:creationId xmlns:a16="http://schemas.microsoft.com/office/drawing/2014/main" id="{CB0E67E0-DA99-CD14-5E1B-AE831384981E}"/>
              </a:ext>
            </a:extLst>
          </p:cNvPr>
          <p:cNvPicPr>
            <a:picLocks noChangeAspect="1"/>
          </p:cNvPicPr>
          <p:nvPr/>
        </p:nvPicPr>
        <p:blipFill>
          <a:blip r:embed="rId3"/>
          <a:stretch>
            <a:fillRect/>
          </a:stretch>
        </p:blipFill>
        <p:spPr>
          <a:xfrm>
            <a:off x="0" y="3925845"/>
            <a:ext cx="1253514" cy="1253514"/>
          </a:xfrm>
          <a:prstGeom prst="rect">
            <a:avLst/>
          </a:prstGeom>
        </p:spPr>
      </p:pic>
      <p:pic>
        <p:nvPicPr>
          <p:cNvPr id="6" name="Picture 5">
            <a:extLst>
              <a:ext uri="{FF2B5EF4-FFF2-40B4-BE49-F238E27FC236}">
                <a16:creationId xmlns:a16="http://schemas.microsoft.com/office/drawing/2014/main" id="{2328536E-4274-0AE9-4042-CB0079B9DC92}"/>
              </a:ext>
            </a:extLst>
          </p:cNvPr>
          <p:cNvPicPr>
            <a:picLocks noChangeAspect="1"/>
          </p:cNvPicPr>
          <p:nvPr/>
        </p:nvPicPr>
        <p:blipFill>
          <a:blip r:embed="rId4"/>
          <a:stretch>
            <a:fillRect/>
          </a:stretch>
        </p:blipFill>
        <p:spPr>
          <a:xfrm>
            <a:off x="7786827" y="3819780"/>
            <a:ext cx="1335140" cy="1298561"/>
          </a:xfrm>
          <a:prstGeom prst="rect">
            <a:avLst/>
          </a:prstGeom>
        </p:spPr>
      </p:pic>
      <p:pic>
        <p:nvPicPr>
          <p:cNvPr id="9" name="Picture 8">
            <a:extLst>
              <a:ext uri="{FF2B5EF4-FFF2-40B4-BE49-F238E27FC236}">
                <a16:creationId xmlns:a16="http://schemas.microsoft.com/office/drawing/2014/main" id="{E0B18C8F-A684-BEE4-3AB7-C88952642CA5}"/>
              </a:ext>
            </a:extLst>
          </p:cNvPr>
          <p:cNvPicPr>
            <a:picLocks noChangeAspect="1"/>
          </p:cNvPicPr>
          <p:nvPr/>
        </p:nvPicPr>
        <p:blipFill>
          <a:blip r:embed="rId5"/>
          <a:stretch>
            <a:fillRect/>
          </a:stretch>
        </p:blipFill>
        <p:spPr>
          <a:xfrm>
            <a:off x="2394802" y="4429163"/>
            <a:ext cx="609524" cy="609524"/>
          </a:xfrm>
          <a:prstGeom prst="rect">
            <a:avLst/>
          </a:prstGeom>
        </p:spPr>
      </p:pic>
      <p:pic>
        <p:nvPicPr>
          <p:cNvPr id="13" name="Picture 12">
            <a:extLst>
              <a:ext uri="{FF2B5EF4-FFF2-40B4-BE49-F238E27FC236}">
                <a16:creationId xmlns:a16="http://schemas.microsoft.com/office/drawing/2014/main" id="{86FD28DA-694A-77E9-9C0D-BED44074088C}"/>
              </a:ext>
            </a:extLst>
          </p:cNvPr>
          <p:cNvPicPr>
            <a:picLocks noChangeAspect="1"/>
          </p:cNvPicPr>
          <p:nvPr/>
        </p:nvPicPr>
        <p:blipFill>
          <a:blip r:embed="rId6"/>
          <a:stretch>
            <a:fillRect/>
          </a:stretch>
        </p:blipFill>
        <p:spPr>
          <a:xfrm>
            <a:off x="5364662" y="4076624"/>
            <a:ext cx="1034208" cy="1034208"/>
          </a:xfrm>
          <a:prstGeom prst="rect">
            <a:avLst/>
          </a:prstGeom>
        </p:spPr>
      </p:pic>
      <p:pic>
        <p:nvPicPr>
          <p:cNvPr id="15" name="Picture 14">
            <a:extLst>
              <a:ext uri="{FF2B5EF4-FFF2-40B4-BE49-F238E27FC236}">
                <a16:creationId xmlns:a16="http://schemas.microsoft.com/office/drawing/2014/main" id="{01B07ED8-0659-0474-6739-8D81D8B48910}"/>
              </a:ext>
            </a:extLst>
          </p:cNvPr>
          <p:cNvPicPr>
            <a:picLocks noChangeAspect="1"/>
          </p:cNvPicPr>
          <p:nvPr/>
        </p:nvPicPr>
        <p:blipFill>
          <a:blip r:embed="rId7"/>
          <a:stretch>
            <a:fillRect/>
          </a:stretch>
        </p:blipFill>
        <p:spPr>
          <a:xfrm rot="10800000">
            <a:off x="-414338" y="-836745"/>
            <a:ext cx="2364323" cy="2364323"/>
          </a:xfrm>
          <a:prstGeom prst="rect">
            <a:avLst/>
          </a:prstGeom>
        </p:spPr>
      </p:pic>
    </p:spTree>
    <p:extLst>
      <p:ext uri="{BB962C8B-B14F-4D97-AF65-F5344CB8AC3E}">
        <p14:creationId xmlns:p14="http://schemas.microsoft.com/office/powerpoint/2010/main" val="596460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77EE54-AB66-CCEC-E230-A513FDDB87FA}"/>
              </a:ext>
            </a:extLst>
          </p:cNvPr>
          <p:cNvSpPr txBox="1"/>
          <p:nvPr/>
        </p:nvSpPr>
        <p:spPr>
          <a:xfrm>
            <a:off x="115677" y="160092"/>
            <a:ext cx="6252072" cy="400110"/>
          </a:xfrm>
          <a:prstGeom prst="rect">
            <a:avLst/>
          </a:prstGeom>
          <a:noFill/>
        </p:spPr>
        <p:txBody>
          <a:bodyPr wrap="square">
            <a:spAutoFit/>
          </a:bodyPr>
          <a:lstStyle/>
          <a:p>
            <a:r>
              <a:rPr lang="en-US" sz="2000" b="1" dirty="0">
                <a:solidFill>
                  <a:srgbClr val="957FCA"/>
                </a:solidFill>
                <a:latin typeface="Calibri" panose="020F0502020204030204" pitchFamily="34" charset="0"/>
                <a:ea typeface="Calibri" panose="020F0502020204030204" pitchFamily="34" charset="0"/>
                <a:cs typeface="Calibri" panose="020F0502020204030204" pitchFamily="34" charset="0"/>
              </a:rPr>
              <a:t>Data Visualization (Python, Tableau, Power BI)</a:t>
            </a:r>
          </a:p>
        </p:txBody>
      </p:sp>
      <p:pic>
        <p:nvPicPr>
          <p:cNvPr id="5" name="Picture 4">
            <a:extLst>
              <a:ext uri="{FF2B5EF4-FFF2-40B4-BE49-F238E27FC236}">
                <a16:creationId xmlns:a16="http://schemas.microsoft.com/office/drawing/2014/main" id="{EEDDC8FF-11BE-5204-70EF-1DF7A150AD0C}"/>
              </a:ext>
            </a:extLst>
          </p:cNvPr>
          <p:cNvPicPr>
            <a:picLocks noChangeAspect="1"/>
          </p:cNvPicPr>
          <p:nvPr/>
        </p:nvPicPr>
        <p:blipFill>
          <a:blip r:embed="rId2"/>
          <a:stretch>
            <a:fillRect/>
          </a:stretch>
        </p:blipFill>
        <p:spPr>
          <a:xfrm>
            <a:off x="1449969" y="994078"/>
            <a:ext cx="6244061" cy="3353880"/>
          </a:xfrm>
          <a:prstGeom prst="rect">
            <a:avLst/>
          </a:prstGeom>
        </p:spPr>
      </p:pic>
      <p:sp>
        <p:nvSpPr>
          <p:cNvPr id="7" name="TextBox 6">
            <a:extLst>
              <a:ext uri="{FF2B5EF4-FFF2-40B4-BE49-F238E27FC236}">
                <a16:creationId xmlns:a16="http://schemas.microsoft.com/office/drawing/2014/main" id="{67FBA840-99EF-A108-587E-B7F078A317C7}"/>
              </a:ext>
            </a:extLst>
          </p:cNvPr>
          <p:cNvSpPr txBox="1"/>
          <p:nvPr/>
        </p:nvSpPr>
        <p:spPr>
          <a:xfrm>
            <a:off x="1449969" y="585509"/>
            <a:ext cx="6119870" cy="338554"/>
          </a:xfrm>
          <a:prstGeom prst="rect">
            <a:avLst/>
          </a:prstGeom>
          <a:noFill/>
        </p:spPr>
        <p:txBody>
          <a:bodyPr wrap="square">
            <a:spAutoFit/>
          </a:bodyPr>
          <a:lstStyle/>
          <a:p>
            <a:r>
              <a:rPr lang="en-US" sz="1600" b="1" dirty="0">
                <a:solidFill>
                  <a:schemeClr val="accent5">
                    <a:lumMod val="60000"/>
                    <a:lumOff val="40000"/>
                  </a:schemeClr>
                </a:solidFill>
                <a:latin typeface="Calibri" panose="020F0502020204030204" pitchFamily="34" charset="0"/>
                <a:ea typeface="Calibri" panose="020F0502020204030204" pitchFamily="34" charset="0"/>
                <a:cs typeface="Calibri" panose="020F0502020204030204" pitchFamily="34" charset="0"/>
              </a:rPr>
              <a:t>Total sales amount by their product category Using Tableau</a:t>
            </a:r>
          </a:p>
        </p:txBody>
      </p:sp>
      <p:sp>
        <p:nvSpPr>
          <p:cNvPr id="4" name="TextBox 3">
            <a:extLst>
              <a:ext uri="{FF2B5EF4-FFF2-40B4-BE49-F238E27FC236}">
                <a16:creationId xmlns:a16="http://schemas.microsoft.com/office/drawing/2014/main" id="{2F73E46B-9C8E-B68A-A8EF-672A1ED544FF}"/>
              </a:ext>
            </a:extLst>
          </p:cNvPr>
          <p:cNvSpPr txBox="1"/>
          <p:nvPr/>
        </p:nvSpPr>
        <p:spPr>
          <a:xfrm>
            <a:off x="1449969" y="4347958"/>
            <a:ext cx="4572000" cy="738664"/>
          </a:xfrm>
          <a:prstGeom prst="rect">
            <a:avLst/>
          </a:prstGeom>
          <a:noFill/>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﻿At 12.83M, Books had the highest Sum of </a:t>
            </a:r>
            <a:r>
              <a:rPr lang="en-US" dirty="0" err="1">
                <a:latin typeface="Calibri" panose="020F0502020204030204" pitchFamily="34" charset="0"/>
                <a:ea typeface="Calibri" panose="020F0502020204030204" pitchFamily="34" charset="0"/>
                <a:cs typeface="Calibri" panose="020F0502020204030204" pitchFamily="34" charset="0"/>
              </a:rPr>
              <a:t>total_amt</a:t>
            </a:r>
            <a:r>
              <a:rPr lang="en-US" dirty="0">
                <a:latin typeface="Calibri" panose="020F0502020204030204" pitchFamily="34" charset="0"/>
                <a:ea typeface="Calibri" panose="020F0502020204030204" pitchFamily="34" charset="0"/>
                <a:cs typeface="Calibri" panose="020F0502020204030204" pitchFamily="34" charset="0"/>
              </a:rPr>
              <a:t> and was 210.88% higher than Bags, which had the lowest Sum of </a:t>
            </a:r>
            <a:r>
              <a:rPr lang="en-US" dirty="0" err="1">
                <a:latin typeface="Calibri" panose="020F0502020204030204" pitchFamily="34" charset="0"/>
                <a:ea typeface="Calibri" panose="020F0502020204030204" pitchFamily="34" charset="0"/>
                <a:cs typeface="Calibri" panose="020F0502020204030204" pitchFamily="34" charset="0"/>
              </a:rPr>
              <a:t>total_amt</a:t>
            </a:r>
            <a:r>
              <a:rPr lang="en-US" dirty="0">
                <a:latin typeface="Calibri" panose="020F0502020204030204" pitchFamily="34" charset="0"/>
                <a:ea typeface="Calibri" panose="020F0502020204030204" pitchFamily="34" charset="0"/>
                <a:cs typeface="Calibri" panose="020F0502020204030204" pitchFamily="34" charset="0"/>
              </a:rPr>
              <a:t> at 4.13M.</a:t>
            </a:r>
          </a:p>
        </p:txBody>
      </p:sp>
    </p:spTree>
    <p:extLst>
      <p:ext uri="{BB962C8B-B14F-4D97-AF65-F5344CB8AC3E}">
        <p14:creationId xmlns:p14="http://schemas.microsoft.com/office/powerpoint/2010/main" val="1012815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124AD-0383-1EE1-7E4D-2A859FCE3FEB}"/>
              </a:ext>
            </a:extLst>
          </p:cNvPr>
          <p:cNvSpPr>
            <a:spLocks noGrp="1"/>
          </p:cNvSpPr>
          <p:nvPr>
            <p:ph type="title"/>
          </p:nvPr>
        </p:nvSpPr>
        <p:spPr>
          <a:xfrm>
            <a:off x="1885247" y="760067"/>
            <a:ext cx="5373502" cy="321000"/>
          </a:xfrm>
        </p:spPr>
        <p:txBody>
          <a:bodyPr/>
          <a:lstStyle/>
          <a:p>
            <a:r>
              <a:rPr lang="en-US" sz="2000" dirty="0">
                <a:solidFill>
                  <a:schemeClr val="accent5">
                    <a:lumMod val="60000"/>
                    <a:lumOff val="40000"/>
                  </a:schemeClr>
                </a:solidFill>
                <a:latin typeface="Calibri" panose="020F0502020204030204" pitchFamily="34" charset="0"/>
                <a:ea typeface="Calibri" panose="020F0502020204030204" pitchFamily="34" charset="0"/>
                <a:cs typeface="Calibri" panose="020F0502020204030204" pitchFamily="34" charset="0"/>
              </a:rPr>
              <a:t>Total sales amount over month</a:t>
            </a:r>
          </a:p>
        </p:txBody>
      </p:sp>
      <p:pic>
        <p:nvPicPr>
          <p:cNvPr id="4" name="Picture 3">
            <a:extLst>
              <a:ext uri="{FF2B5EF4-FFF2-40B4-BE49-F238E27FC236}">
                <a16:creationId xmlns:a16="http://schemas.microsoft.com/office/drawing/2014/main" id="{30627E8A-794F-1D93-62CE-BBC0EA4ED393}"/>
              </a:ext>
            </a:extLst>
          </p:cNvPr>
          <p:cNvPicPr>
            <a:picLocks noChangeAspect="1"/>
          </p:cNvPicPr>
          <p:nvPr/>
        </p:nvPicPr>
        <p:blipFill>
          <a:blip r:embed="rId2"/>
          <a:stretch>
            <a:fillRect/>
          </a:stretch>
        </p:blipFill>
        <p:spPr>
          <a:xfrm>
            <a:off x="270861" y="1304235"/>
            <a:ext cx="8602275" cy="2581635"/>
          </a:xfrm>
          <a:prstGeom prst="rect">
            <a:avLst/>
          </a:prstGeom>
        </p:spPr>
      </p:pic>
      <p:sp>
        <p:nvSpPr>
          <p:cNvPr id="5" name="TextBox 4">
            <a:extLst>
              <a:ext uri="{FF2B5EF4-FFF2-40B4-BE49-F238E27FC236}">
                <a16:creationId xmlns:a16="http://schemas.microsoft.com/office/drawing/2014/main" id="{5FC504D5-971C-3DCF-7A33-0714C537F9FD}"/>
              </a:ext>
            </a:extLst>
          </p:cNvPr>
          <p:cNvSpPr txBox="1"/>
          <p:nvPr/>
        </p:nvSpPr>
        <p:spPr>
          <a:xfrm>
            <a:off x="115677" y="160092"/>
            <a:ext cx="6252072" cy="400110"/>
          </a:xfrm>
          <a:prstGeom prst="rect">
            <a:avLst/>
          </a:prstGeom>
          <a:noFill/>
        </p:spPr>
        <p:txBody>
          <a:bodyPr wrap="square">
            <a:spAutoFit/>
          </a:bodyPr>
          <a:lstStyle/>
          <a:p>
            <a:r>
              <a:rPr lang="en-US" sz="2000" b="1" dirty="0">
                <a:solidFill>
                  <a:srgbClr val="957FCA"/>
                </a:solidFill>
                <a:latin typeface="Calibri" panose="020F0502020204030204" pitchFamily="34" charset="0"/>
                <a:ea typeface="Calibri" panose="020F0502020204030204" pitchFamily="34" charset="0"/>
                <a:cs typeface="Calibri" panose="020F0502020204030204" pitchFamily="34" charset="0"/>
              </a:rPr>
              <a:t>Data Visualization (Python, Tableau, Power BI)</a:t>
            </a:r>
          </a:p>
        </p:txBody>
      </p:sp>
      <p:sp>
        <p:nvSpPr>
          <p:cNvPr id="8" name="TextBox 7">
            <a:extLst>
              <a:ext uri="{FF2B5EF4-FFF2-40B4-BE49-F238E27FC236}">
                <a16:creationId xmlns:a16="http://schemas.microsoft.com/office/drawing/2014/main" id="{4BB74AA7-F316-A6D3-5B95-70D2C09A3885}"/>
              </a:ext>
            </a:extLst>
          </p:cNvPr>
          <p:cNvSpPr txBox="1"/>
          <p:nvPr/>
        </p:nvSpPr>
        <p:spPr>
          <a:xfrm>
            <a:off x="270861" y="4109038"/>
            <a:ext cx="4632592" cy="738664"/>
          </a:xfrm>
          <a:prstGeom prst="rect">
            <a:avLst/>
          </a:prstGeom>
          <a:noFill/>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﻿At 4.36M, January had the highest Sum of </a:t>
            </a:r>
            <a:r>
              <a:rPr lang="en-US" dirty="0" err="1">
                <a:latin typeface="Calibri" panose="020F0502020204030204" pitchFamily="34" charset="0"/>
                <a:ea typeface="Calibri" panose="020F0502020204030204" pitchFamily="34" charset="0"/>
                <a:cs typeface="Calibri" panose="020F0502020204030204" pitchFamily="34" charset="0"/>
              </a:rPr>
              <a:t>total_amt</a:t>
            </a:r>
            <a:r>
              <a:rPr lang="en-US" dirty="0">
                <a:latin typeface="Calibri" panose="020F0502020204030204" pitchFamily="34" charset="0"/>
                <a:ea typeface="Calibri" panose="020F0502020204030204" pitchFamily="34" charset="0"/>
                <a:cs typeface="Calibri" panose="020F0502020204030204" pitchFamily="34" charset="0"/>
              </a:rPr>
              <a:t> and was 15.81% higher than May, which had the lowest Sum of </a:t>
            </a:r>
            <a:r>
              <a:rPr lang="en-US" dirty="0" err="1">
                <a:latin typeface="Calibri" panose="020F0502020204030204" pitchFamily="34" charset="0"/>
                <a:ea typeface="Calibri" panose="020F0502020204030204" pitchFamily="34" charset="0"/>
                <a:cs typeface="Calibri" panose="020F0502020204030204" pitchFamily="34" charset="0"/>
              </a:rPr>
              <a:t>total_amt</a:t>
            </a:r>
            <a:r>
              <a:rPr lang="en-US" dirty="0">
                <a:latin typeface="Calibri" panose="020F0502020204030204" pitchFamily="34" charset="0"/>
                <a:ea typeface="Calibri" panose="020F0502020204030204" pitchFamily="34" charset="0"/>
                <a:cs typeface="Calibri" panose="020F0502020204030204" pitchFamily="34" charset="0"/>
              </a:rPr>
              <a:t> at 3.77M</a:t>
            </a:r>
          </a:p>
        </p:txBody>
      </p:sp>
    </p:spTree>
    <p:extLst>
      <p:ext uri="{BB962C8B-B14F-4D97-AF65-F5344CB8AC3E}">
        <p14:creationId xmlns:p14="http://schemas.microsoft.com/office/powerpoint/2010/main" val="1990763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BD78B-AC31-288B-228F-033FAF9B5F12}"/>
              </a:ext>
            </a:extLst>
          </p:cNvPr>
          <p:cNvSpPr>
            <a:spLocks noGrp="1"/>
          </p:cNvSpPr>
          <p:nvPr>
            <p:ph type="title"/>
          </p:nvPr>
        </p:nvSpPr>
        <p:spPr>
          <a:xfrm>
            <a:off x="0" y="149804"/>
            <a:ext cx="4281055" cy="321000"/>
          </a:xfrm>
        </p:spPr>
        <p:txBody>
          <a:bodyPr/>
          <a:lstStyle/>
          <a:p>
            <a:r>
              <a:rPr lang="en-US" sz="2400" b="1" i="0" dirty="0">
                <a:solidFill>
                  <a:srgbClr val="39B6B5"/>
                </a:solidFill>
                <a:effectLst/>
                <a:latin typeface="Calibri" panose="020F0502020204030204" pitchFamily="34" charset="0"/>
                <a:ea typeface="Calibri" panose="020F0502020204030204" pitchFamily="34" charset="0"/>
                <a:cs typeface="Calibri" panose="020F0502020204030204" pitchFamily="34" charset="0"/>
              </a:rPr>
              <a:t>Machine Learning (Python)</a:t>
            </a:r>
            <a:endParaRPr lang="en-US" sz="3600" dirty="0">
              <a:solidFill>
                <a:srgbClr val="39B6B5"/>
              </a:solidFill>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F656FBA-C7B3-2BE5-DFED-B6A04398A9BC}"/>
              </a:ext>
            </a:extLst>
          </p:cNvPr>
          <p:cNvSpPr txBox="1"/>
          <p:nvPr/>
        </p:nvSpPr>
        <p:spPr>
          <a:xfrm>
            <a:off x="0" y="1247454"/>
            <a:ext cx="4572000" cy="181588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We have applied classifications models to predict the status of the order “Return” or “Accepted”. </a:t>
            </a:r>
          </a:p>
          <a:p>
            <a:r>
              <a:rPr lang="en-US" dirty="0">
                <a:latin typeface="Calibri" panose="020F0502020204030204" pitchFamily="34" charset="0"/>
                <a:ea typeface="Calibri" panose="020F0502020204030204" pitchFamily="34" charset="0"/>
                <a:cs typeface="Calibri" panose="020F0502020204030204" pitchFamily="34" charset="0"/>
              </a:rPr>
              <a:t>We will predict the future status of the order form these  historical datasets.</a:t>
            </a:r>
          </a:p>
          <a:p>
            <a:r>
              <a:rPr lang="en-US" dirty="0">
                <a:latin typeface="Calibri" panose="020F0502020204030204" pitchFamily="34" charset="0"/>
                <a:ea typeface="Calibri" panose="020F0502020204030204" pitchFamily="34" charset="0"/>
                <a:cs typeface="Calibri" panose="020F0502020204030204" pitchFamily="34" charset="0"/>
              </a:rPr>
              <a:t>And we split the data into test data and training data. Test having 20% of the dataset and training having 80% of the data.</a:t>
            </a:r>
          </a:p>
          <a:p>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B3D32A8-5423-B0F4-F93A-0223CECD05BF}"/>
              </a:ext>
            </a:extLst>
          </p:cNvPr>
          <p:cNvSpPr txBox="1"/>
          <p:nvPr/>
        </p:nvSpPr>
        <p:spPr>
          <a:xfrm>
            <a:off x="0" y="635408"/>
            <a:ext cx="4572000" cy="523220"/>
          </a:xfrm>
          <a:prstGeom prst="rect">
            <a:avLst/>
          </a:prstGeom>
          <a:noFill/>
        </p:spPr>
        <p:txBody>
          <a:bodyPr wrap="square">
            <a:spAutoFit/>
          </a:bodyPr>
          <a:lstStyle/>
          <a:p>
            <a:pPr marL="0" lvl="0" indent="0" rtl="0">
              <a:lnSpc>
                <a:spcPct val="100000"/>
              </a:lnSpc>
              <a:spcBef>
                <a:spcPts val="0"/>
              </a:spcBef>
              <a:spcAft>
                <a:spcPts val="0"/>
              </a:spcAft>
              <a:buNone/>
            </a:pPr>
            <a:r>
              <a:rPr lang="en-US"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Apply machine learning techniques to predict The order is accepted or returned.</a:t>
            </a:r>
            <a:endParaRPr lang="en-US" dirty="0">
              <a:latin typeface="Calibri" panose="020F0502020204030204" pitchFamily="34" charset="0"/>
              <a:ea typeface="Calibri" panose="020F0502020204030204" pitchFamily="34" charset="0"/>
              <a:cs typeface="Calibri" panose="020F0502020204030204" pitchFamily="34" charset="0"/>
              <a:sym typeface="Roboto"/>
            </a:endParaRPr>
          </a:p>
        </p:txBody>
      </p:sp>
      <p:pic>
        <p:nvPicPr>
          <p:cNvPr id="12" name="Picture 11">
            <a:extLst>
              <a:ext uri="{FF2B5EF4-FFF2-40B4-BE49-F238E27FC236}">
                <a16:creationId xmlns:a16="http://schemas.microsoft.com/office/drawing/2014/main" id="{03FFCC00-0711-62E8-0CDF-B9778E8850FE}"/>
              </a:ext>
            </a:extLst>
          </p:cNvPr>
          <p:cNvPicPr>
            <a:picLocks noChangeAspect="1"/>
          </p:cNvPicPr>
          <p:nvPr/>
        </p:nvPicPr>
        <p:blipFill>
          <a:blip r:embed="rId2"/>
          <a:stretch>
            <a:fillRect/>
          </a:stretch>
        </p:blipFill>
        <p:spPr>
          <a:xfrm>
            <a:off x="163702" y="2847892"/>
            <a:ext cx="5553850" cy="838317"/>
          </a:xfrm>
          <a:prstGeom prst="rect">
            <a:avLst/>
          </a:prstGeom>
        </p:spPr>
      </p:pic>
      <p:pic>
        <p:nvPicPr>
          <p:cNvPr id="14" name="Picture 13">
            <a:extLst>
              <a:ext uri="{FF2B5EF4-FFF2-40B4-BE49-F238E27FC236}">
                <a16:creationId xmlns:a16="http://schemas.microsoft.com/office/drawing/2014/main" id="{E6D0178A-365A-142F-C780-D5B5B717F9C0}"/>
              </a:ext>
            </a:extLst>
          </p:cNvPr>
          <p:cNvPicPr>
            <a:picLocks noChangeAspect="1"/>
          </p:cNvPicPr>
          <p:nvPr/>
        </p:nvPicPr>
        <p:blipFill>
          <a:blip r:embed="rId3"/>
          <a:stretch>
            <a:fillRect/>
          </a:stretch>
        </p:blipFill>
        <p:spPr>
          <a:xfrm>
            <a:off x="7009020" y="1247454"/>
            <a:ext cx="1152686" cy="2705478"/>
          </a:xfrm>
          <a:prstGeom prst="rect">
            <a:avLst/>
          </a:prstGeom>
        </p:spPr>
      </p:pic>
      <p:sp>
        <p:nvSpPr>
          <p:cNvPr id="15" name="TextBox 14">
            <a:extLst>
              <a:ext uri="{FF2B5EF4-FFF2-40B4-BE49-F238E27FC236}">
                <a16:creationId xmlns:a16="http://schemas.microsoft.com/office/drawing/2014/main" id="{70B28E48-7060-08B0-68D3-E16E7B84C2B2}"/>
              </a:ext>
            </a:extLst>
          </p:cNvPr>
          <p:cNvSpPr txBox="1"/>
          <p:nvPr/>
        </p:nvSpPr>
        <p:spPr>
          <a:xfrm>
            <a:off x="6476310" y="635408"/>
            <a:ext cx="2218107" cy="523220"/>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These are the shape of our </a:t>
            </a:r>
            <a:r>
              <a:rPr lang="en-US" dirty="0" err="1">
                <a:latin typeface="Calibri" panose="020F0502020204030204" pitchFamily="34" charset="0"/>
                <a:ea typeface="Calibri" panose="020F0502020204030204" pitchFamily="34" charset="0"/>
                <a:cs typeface="Calibri" panose="020F0502020204030204" pitchFamily="34" charset="0"/>
              </a:rPr>
              <a:t>splitted</a:t>
            </a:r>
            <a:r>
              <a:rPr lang="en-US" dirty="0">
                <a:latin typeface="Calibri" panose="020F0502020204030204" pitchFamily="34" charset="0"/>
                <a:ea typeface="Calibri" panose="020F0502020204030204" pitchFamily="34" charset="0"/>
                <a:cs typeface="Calibri" panose="020F0502020204030204" pitchFamily="34" charset="0"/>
              </a:rPr>
              <a:t> data.</a:t>
            </a:r>
          </a:p>
        </p:txBody>
      </p:sp>
    </p:spTree>
    <p:extLst>
      <p:ext uri="{BB962C8B-B14F-4D97-AF65-F5344CB8AC3E}">
        <p14:creationId xmlns:p14="http://schemas.microsoft.com/office/powerpoint/2010/main" val="1891293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3885349-B7DE-C507-B234-4025C12FEFD7}"/>
              </a:ext>
            </a:extLst>
          </p:cNvPr>
          <p:cNvSpPr>
            <a:spLocks noGrp="1"/>
          </p:cNvSpPr>
          <p:nvPr>
            <p:ph type="title"/>
          </p:nvPr>
        </p:nvSpPr>
        <p:spPr>
          <a:xfrm>
            <a:off x="0" y="149804"/>
            <a:ext cx="4281055" cy="321000"/>
          </a:xfrm>
        </p:spPr>
        <p:txBody>
          <a:bodyPr/>
          <a:lstStyle/>
          <a:p>
            <a:r>
              <a:rPr lang="en-US" sz="2400" b="1" i="0" dirty="0">
                <a:solidFill>
                  <a:srgbClr val="39B6B5"/>
                </a:solidFill>
                <a:effectLst/>
                <a:latin typeface="Calibri" panose="020F0502020204030204" pitchFamily="34" charset="0"/>
                <a:ea typeface="Calibri" panose="020F0502020204030204" pitchFamily="34" charset="0"/>
                <a:cs typeface="Calibri" panose="020F0502020204030204" pitchFamily="34" charset="0"/>
              </a:rPr>
              <a:t>Machine Learning (Python)</a:t>
            </a:r>
            <a:endParaRPr lang="en-US" sz="3600" dirty="0">
              <a:solidFill>
                <a:srgbClr val="39B6B5"/>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28F4699-9BD9-5050-6DF5-FBBEAFEF79F8}"/>
              </a:ext>
            </a:extLst>
          </p:cNvPr>
          <p:cNvSpPr txBox="1"/>
          <p:nvPr/>
        </p:nvSpPr>
        <p:spPr>
          <a:xfrm>
            <a:off x="114300" y="557889"/>
            <a:ext cx="4572000" cy="1169551"/>
          </a:xfrm>
          <a:prstGeom prst="rect">
            <a:avLst/>
          </a:prstGeom>
          <a:noFill/>
        </p:spPr>
        <p:txBody>
          <a:bodyPr wrap="square">
            <a:spAutoFit/>
          </a:bodyPr>
          <a:lstStyle/>
          <a:p>
            <a:r>
              <a:rPr lang="en-US" b="1" dirty="0">
                <a:solidFill>
                  <a:srgbClr val="39B6B5"/>
                </a:solidFill>
                <a:latin typeface="Calibri" panose="020F0502020204030204" pitchFamily="34" charset="0"/>
                <a:ea typeface="Calibri" panose="020F0502020204030204" pitchFamily="34" charset="0"/>
                <a:cs typeface="Calibri" panose="020F0502020204030204" pitchFamily="34" charset="0"/>
              </a:rPr>
              <a:t>Decision Tree: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we used </a:t>
            </a:r>
            <a:r>
              <a:rPr lang="en-US" dirty="0" err="1">
                <a:solidFill>
                  <a:schemeClr val="tx1"/>
                </a:solidFill>
                <a:latin typeface="Calibri" panose="020F0502020204030204" pitchFamily="34" charset="0"/>
                <a:ea typeface="Calibri" panose="020F0502020204030204" pitchFamily="34" charset="0"/>
                <a:cs typeface="Calibri" panose="020F0502020204030204" pitchFamily="34" charset="0"/>
              </a:rPr>
              <a:t>sklearn</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 library for Decision Tree classifier </a:t>
            </a:r>
            <a:r>
              <a:rPr lang="en-US" dirty="0" err="1">
                <a:solidFill>
                  <a:schemeClr val="tx1"/>
                </a:solidFill>
                <a:latin typeface="Calibri" panose="020F0502020204030204" pitchFamily="34" charset="0"/>
                <a:ea typeface="Calibri" panose="020F0502020204030204" pitchFamily="34" charset="0"/>
                <a:cs typeface="Calibri" panose="020F0502020204030204" pitchFamily="34" charset="0"/>
              </a:rPr>
              <a:t>modle</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 Right here we predicted the train test both the dataset then we printed the accuracy of both. And the accuracy is 100%. </a:t>
            </a:r>
          </a:p>
          <a:p>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And we plotted the plot tree using </a:t>
            </a:r>
            <a:r>
              <a:rPr lang="en-US" dirty="0" err="1">
                <a:solidFill>
                  <a:schemeClr val="tx1"/>
                </a:solidFill>
                <a:latin typeface="Calibri" panose="020F0502020204030204" pitchFamily="34" charset="0"/>
                <a:ea typeface="Calibri" panose="020F0502020204030204" pitchFamily="34" charset="0"/>
                <a:cs typeface="Calibri" panose="020F0502020204030204" pitchFamily="34" charset="0"/>
              </a:rPr>
              <a:t>sklearn.tree</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 library</a:t>
            </a:r>
          </a:p>
        </p:txBody>
      </p:sp>
      <p:pic>
        <p:nvPicPr>
          <p:cNvPr id="7" name="Picture 6">
            <a:extLst>
              <a:ext uri="{FF2B5EF4-FFF2-40B4-BE49-F238E27FC236}">
                <a16:creationId xmlns:a16="http://schemas.microsoft.com/office/drawing/2014/main" id="{E07B4884-7FD7-4D75-3E92-74D4DA50903A}"/>
              </a:ext>
            </a:extLst>
          </p:cNvPr>
          <p:cNvPicPr>
            <a:picLocks noChangeAspect="1"/>
          </p:cNvPicPr>
          <p:nvPr/>
        </p:nvPicPr>
        <p:blipFill>
          <a:blip r:embed="rId2"/>
          <a:stretch>
            <a:fillRect/>
          </a:stretch>
        </p:blipFill>
        <p:spPr>
          <a:xfrm>
            <a:off x="217485" y="2194736"/>
            <a:ext cx="4277322" cy="847843"/>
          </a:xfrm>
          <a:prstGeom prst="rect">
            <a:avLst/>
          </a:prstGeom>
        </p:spPr>
      </p:pic>
      <p:pic>
        <p:nvPicPr>
          <p:cNvPr id="9" name="Picture 8">
            <a:extLst>
              <a:ext uri="{FF2B5EF4-FFF2-40B4-BE49-F238E27FC236}">
                <a16:creationId xmlns:a16="http://schemas.microsoft.com/office/drawing/2014/main" id="{5C4C5E15-2C78-1B63-0C68-FE1A4972FA8A}"/>
              </a:ext>
            </a:extLst>
          </p:cNvPr>
          <p:cNvPicPr>
            <a:picLocks noChangeAspect="1"/>
          </p:cNvPicPr>
          <p:nvPr/>
        </p:nvPicPr>
        <p:blipFill>
          <a:blip r:embed="rId3"/>
          <a:stretch>
            <a:fillRect/>
          </a:stretch>
        </p:blipFill>
        <p:spPr>
          <a:xfrm>
            <a:off x="3217537" y="2132035"/>
            <a:ext cx="5708978" cy="2861661"/>
          </a:xfrm>
          <a:prstGeom prst="rect">
            <a:avLst/>
          </a:prstGeom>
        </p:spPr>
      </p:pic>
      <p:sp>
        <p:nvSpPr>
          <p:cNvPr id="11" name="TextBox 10">
            <a:extLst>
              <a:ext uri="{FF2B5EF4-FFF2-40B4-BE49-F238E27FC236}">
                <a16:creationId xmlns:a16="http://schemas.microsoft.com/office/drawing/2014/main" id="{6C38F20B-411F-2F81-CA80-C876759D06B0}"/>
              </a:ext>
            </a:extLst>
          </p:cNvPr>
          <p:cNvSpPr txBox="1"/>
          <p:nvPr/>
        </p:nvSpPr>
        <p:spPr>
          <a:xfrm>
            <a:off x="5495330" y="1782028"/>
            <a:ext cx="1153392" cy="307777"/>
          </a:xfrm>
          <a:prstGeom prst="rect">
            <a:avLst/>
          </a:prstGeom>
          <a:noFill/>
        </p:spPr>
        <p:txBody>
          <a:bodyPr wrap="square">
            <a:spAutoFit/>
          </a:bodyPr>
          <a:lstStyle/>
          <a:p>
            <a:r>
              <a:rPr lang="en-US" b="1" dirty="0">
                <a:solidFill>
                  <a:srgbClr val="39B6B5"/>
                </a:solidFill>
                <a:latin typeface="Calibri" panose="020F0502020204030204" pitchFamily="34" charset="0"/>
                <a:ea typeface="Calibri" panose="020F0502020204030204" pitchFamily="34" charset="0"/>
                <a:cs typeface="Calibri" panose="020F0502020204030204" pitchFamily="34" charset="0"/>
              </a:rPr>
              <a:t>Plot Tree</a:t>
            </a:r>
          </a:p>
        </p:txBody>
      </p:sp>
      <p:pic>
        <p:nvPicPr>
          <p:cNvPr id="4" name="Picture 3">
            <a:extLst>
              <a:ext uri="{FF2B5EF4-FFF2-40B4-BE49-F238E27FC236}">
                <a16:creationId xmlns:a16="http://schemas.microsoft.com/office/drawing/2014/main" id="{220D4E7B-E2D8-532C-8E79-E8DD1CA43CFE}"/>
              </a:ext>
            </a:extLst>
          </p:cNvPr>
          <p:cNvPicPr>
            <a:picLocks noChangeAspect="1"/>
          </p:cNvPicPr>
          <p:nvPr/>
        </p:nvPicPr>
        <p:blipFill>
          <a:blip r:embed="rId4"/>
          <a:stretch>
            <a:fillRect/>
          </a:stretch>
        </p:blipFill>
        <p:spPr>
          <a:xfrm>
            <a:off x="1154963" y="1870670"/>
            <a:ext cx="1543050" cy="390525"/>
          </a:xfrm>
          <a:prstGeom prst="rect">
            <a:avLst/>
          </a:prstGeom>
        </p:spPr>
      </p:pic>
    </p:spTree>
    <p:extLst>
      <p:ext uri="{BB962C8B-B14F-4D97-AF65-F5344CB8AC3E}">
        <p14:creationId xmlns:p14="http://schemas.microsoft.com/office/powerpoint/2010/main" val="3925490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650D8D6-594B-2639-9440-87F21E9CAA99}"/>
              </a:ext>
            </a:extLst>
          </p:cNvPr>
          <p:cNvSpPr>
            <a:spLocks noGrp="1"/>
          </p:cNvSpPr>
          <p:nvPr>
            <p:ph type="title"/>
          </p:nvPr>
        </p:nvSpPr>
        <p:spPr>
          <a:xfrm>
            <a:off x="0" y="149804"/>
            <a:ext cx="4281055" cy="321000"/>
          </a:xfrm>
        </p:spPr>
        <p:txBody>
          <a:bodyPr/>
          <a:lstStyle/>
          <a:p>
            <a:r>
              <a:rPr lang="en-US" sz="2400" b="1" i="0" dirty="0">
                <a:solidFill>
                  <a:srgbClr val="39B6B5"/>
                </a:solidFill>
                <a:effectLst/>
                <a:latin typeface="Calibri" panose="020F0502020204030204" pitchFamily="34" charset="0"/>
                <a:ea typeface="Calibri" panose="020F0502020204030204" pitchFamily="34" charset="0"/>
                <a:cs typeface="Calibri" panose="020F0502020204030204" pitchFamily="34" charset="0"/>
              </a:rPr>
              <a:t>Machine Learning (Python)</a:t>
            </a:r>
            <a:endParaRPr lang="en-US" sz="3600" dirty="0">
              <a:solidFill>
                <a:srgbClr val="39B6B5"/>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196EE32-CC43-FD6B-D919-6E9A0A362122}"/>
              </a:ext>
            </a:extLst>
          </p:cNvPr>
          <p:cNvSpPr txBox="1"/>
          <p:nvPr/>
        </p:nvSpPr>
        <p:spPr>
          <a:xfrm>
            <a:off x="135082" y="568280"/>
            <a:ext cx="5469652" cy="1938992"/>
          </a:xfrm>
          <a:prstGeom prst="rect">
            <a:avLst/>
          </a:prstGeom>
          <a:noFill/>
        </p:spPr>
        <p:txBody>
          <a:bodyPr wrap="square">
            <a:spAutoFit/>
          </a:bodyPr>
          <a:lstStyle/>
          <a:p>
            <a:r>
              <a:rPr lang="en-US" sz="1200" b="1" dirty="0">
                <a:solidFill>
                  <a:srgbClr val="39B6B5"/>
                </a:solidFill>
                <a:latin typeface="Calibri" panose="020F0502020204030204" pitchFamily="34" charset="0"/>
                <a:ea typeface="Calibri" panose="020F0502020204030204" pitchFamily="34" charset="0"/>
                <a:cs typeface="Calibri" panose="020F0502020204030204" pitchFamily="34" charset="0"/>
              </a:rPr>
              <a:t>Random Forest classifier Model: </a:t>
            </a:r>
          </a:p>
          <a:p>
            <a:pPr marL="285750" indent="-285750">
              <a:buFont typeface="Arial" panose="020B0604020202020204" pitchFamily="34" charset="0"/>
              <a:buChar char="•"/>
            </a:pPr>
            <a:r>
              <a:rPr lang="en-US" altLang="en-US" sz="1200" dirty="0">
                <a:latin typeface="Calibri" panose="020F0502020204030204" pitchFamily="34" charset="0"/>
                <a:ea typeface="Calibri" panose="020F0502020204030204" pitchFamily="34" charset="0"/>
                <a:cs typeface="Calibri" panose="020F0502020204030204" pitchFamily="34" charset="0"/>
              </a:rPr>
              <a:t>We initialize the Random Forest Classifier with </a:t>
            </a:r>
            <a:r>
              <a:rPr lang="en-US" altLang="en-US" sz="1200" dirty="0" err="1">
                <a:latin typeface="Calibri" panose="020F0502020204030204" pitchFamily="34" charset="0"/>
                <a:ea typeface="Calibri" panose="020F0502020204030204" pitchFamily="34" charset="0"/>
                <a:cs typeface="Calibri" panose="020F0502020204030204" pitchFamily="34" charset="0"/>
              </a:rPr>
              <a:t>RandomForestClassifier</a:t>
            </a:r>
            <a:r>
              <a:rPr lang="en-US" altLang="en-US" sz="1200" dirty="0">
                <a:latin typeface="Calibri" panose="020F0502020204030204" pitchFamily="34" charset="0"/>
                <a:ea typeface="Calibri" panose="020F0502020204030204" pitchFamily="34" charset="0"/>
                <a:cs typeface="Calibri" panose="020F0502020204030204" pitchFamily="34" charset="0"/>
              </a:rPr>
              <a:t>() constructor. We specify the number of trees (</a:t>
            </a:r>
            <a:r>
              <a:rPr lang="en-US" altLang="en-US" sz="1200" dirty="0" err="1">
                <a:latin typeface="Calibri" panose="020F0502020204030204" pitchFamily="34" charset="0"/>
                <a:ea typeface="Calibri" panose="020F0502020204030204" pitchFamily="34" charset="0"/>
                <a:cs typeface="Calibri" panose="020F0502020204030204" pitchFamily="34" charset="0"/>
              </a:rPr>
              <a:t>n_estimators</a:t>
            </a:r>
            <a:r>
              <a:rPr lang="en-US" altLang="en-US" sz="1200" dirty="0">
                <a:latin typeface="Calibri" panose="020F0502020204030204" pitchFamily="34" charset="0"/>
                <a:ea typeface="Calibri" panose="020F0502020204030204" pitchFamily="34" charset="0"/>
                <a:cs typeface="Calibri" panose="020F0502020204030204" pitchFamily="34" charset="0"/>
              </a:rPr>
              <a:t>) in the forest. </a:t>
            </a:r>
            <a:r>
              <a:rPr lang="en-US" altLang="en-US" sz="1200" dirty="0" err="1">
                <a:latin typeface="Calibri" panose="020F0502020204030204" pitchFamily="34" charset="0"/>
                <a:ea typeface="Calibri" panose="020F0502020204030204" pitchFamily="34" charset="0"/>
                <a:cs typeface="Calibri" panose="020F0502020204030204" pitchFamily="34" charset="0"/>
              </a:rPr>
              <a:t>random_state</a:t>
            </a:r>
            <a:r>
              <a:rPr lang="en-US" altLang="en-US" sz="1200" dirty="0">
                <a:latin typeface="Calibri" panose="020F0502020204030204" pitchFamily="34" charset="0"/>
                <a:ea typeface="Calibri" panose="020F0502020204030204" pitchFamily="34" charset="0"/>
                <a:cs typeface="Calibri" panose="020F0502020204030204" pitchFamily="34" charset="0"/>
              </a:rPr>
              <a:t> is used for reproducibility. </a:t>
            </a:r>
          </a:p>
          <a:p>
            <a:pPr marL="285750" indent="-285750">
              <a:buFont typeface="Arial" panose="020B0604020202020204" pitchFamily="34" charset="0"/>
              <a:buChar char="•"/>
            </a:pPr>
            <a:r>
              <a:rPr lang="en-US" altLang="en-US" sz="1200" dirty="0">
                <a:latin typeface="Calibri" panose="020F0502020204030204" pitchFamily="34" charset="0"/>
                <a:ea typeface="Calibri" panose="020F0502020204030204" pitchFamily="34" charset="0"/>
                <a:cs typeface="Calibri" panose="020F0502020204030204" pitchFamily="34" charset="0"/>
              </a:rPr>
              <a:t>We train the Random Forest Classifier model using the fit() method on the training data. </a:t>
            </a:r>
          </a:p>
          <a:p>
            <a:pPr marL="285750" indent="-285750">
              <a:buFont typeface="Arial" panose="020B0604020202020204" pitchFamily="34" charset="0"/>
              <a:buChar char="•"/>
            </a:pPr>
            <a:r>
              <a:rPr lang="en-US" altLang="en-US" sz="1200" dirty="0">
                <a:latin typeface="Calibri" panose="020F0502020204030204" pitchFamily="34" charset="0"/>
                <a:ea typeface="Calibri" panose="020F0502020204030204" pitchFamily="34" charset="0"/>
                <a:cs typeface="Calibri" panose="020F0502020204030204" pitchFamily="34" charset="0"/>
              </a:rPr>
              <a:t>We use the trained model to make predictions on the test set using the predict() method. </a:t>
            </a:r>
          </a:p>
          <a:p>
            <a:pPr marL="285750" indent="-285750">
              <a:buFont typeface="Arial" panose="020B0604020202020204" pitchFamily="34" charset="0"/>
              <a:buChar char="•"/>
            </a:pPr>
            <a:r>
              <a:rPr lang="en-US" altLang="en-US" sz="1200" dirty="0">
                <a:latin typeface="Calibri" panose="020F0502020204030204" pitchFamily="34" charset="0"/>
                <a:ea typeface="Calibri" panose="020F0502020204030204" pitchFamily="34" charset="0"/>
                <a:cs typeface="Calibri" panose="020F0502020204030204" pitchFamily="34" charset="0"/>
              </a:rPr>
              <a:t>e calculate the accuracy of the model by comparing the predicted labels with the actual labels in the test set using the </a:t>
            </a:r>
            <a:r>
              <a:rPr lang="en-US" altLang="en-US" sz="1200" dirty="0" err="1">
                <a:latin typeface="Calibri" panose="020F0502020204030204" pitchFamily="34" charset="0"/>
                <a:ea typeface="Calibri" panose="020F0502020204030204" pitchFamily="34" charset="0"/>
                <a:cs typeface="Calibri" panose="020F0502020204030204" pitchFamily="34" charset="0"/>
              </a:rPr>
              <a:t>accuracy_score</a:t>
            </a:r>
            <a:r>
              <a:rPr lang="en-US" altLang="en-US" sz="1200" dirty="0">
                <a:latin typeface="Calibri" panose="020F0502020204030204" pitchFamily="34" charset="0"/>
                <a:ea typeface="Calibri" panose="020F0502020204030204" pitchFamily="34" charset="0"/>
                <a:cs typeface="Calibri" panose="020F0502020204030204" pitchFamily="34" charset="0"/>
              </a:rPr>
              <a:t>() function. </a:t>
            </a:r>
          </a:p>
        </p:txBody>
      </p:sp>
      <p:pic>
        <p:nvPicPr>
          <p:cNvPr id="12" name="Picture 11">
            <a:extLst>
              <a:ext uri="{FF2B5EF4-FFF2-40B4-BE49-F238E27FC236}">
                <a16:creationId xmlns:a16="http://schemas.microsoft.com/office/drawing/2014/main" id="{E07FD67B-DF09-1E98-5DB7-31734021F857}"/>
              </a:ext>
            </a:extLst>
          </p:cNvPr>
          <p:cNvPicPr>
            <a:picLocks noChangeAspect="1"/>
          </p:cNvPicPr>
          <p:nvPr/>
        </p:nvPicPr>
        <p:blipFill>
          <a:blip r:embed="rId2"/>
          <a:stretch>
            <a:fillRect/>
          </a:stretch>
        </p:blipFill>
        <p:spPr>
          <a:xfrm>
            <a:off x="135082" y="3255217"/>
            <a:ext cx="5058481" cy="504895"/>
          </a:xfrm>
          <a:prstGeom prst="rect">
            <a:avLst/>
          </a:prstGeom>
        </p:spPr>
      </p:pic>
      <p:sp>
        <p:nvSpPr>
          <p:cNvPr id="14" name="TextBox 13">
            <a:extLst>
              <a:ext uri="{FF2B5EF4-FFF2-40B4-BE49-F238E27FC236}">
                <a16:creationId xmlns:a16="http://schemas.microsoft.com/office/drawing/2014/main" id="{02A1F0CC-5D9A-FA7D-5F06-A93DB1E91CC3}"/>
              </a:ext>
            </a:extLst>
          </p:cNvPr>
          <p:cNvSpPr txBox="1"/>
          <p:nvPr/>
        </p:nvSpPr>
        <p:spPr>
          <a:xfrm>
            <a:off x="1825103" y="2881244"/>
            <a:ext cx="1678438" cy="307777"/>
          </a:xfrm>
          <a:prstGeom prst="rect">
            <a:avLst/>
          </a:prstGeom>
          <a:noFill/>
        </p:spPr>
        <p:txBody>
          <a:bodyPr wrap="square">
            <a:spAutoFit/>
          </a:bodyPr>
          <a:lstStyle/>
          <a:p>
            <a:pPr algn="ctr"/>
            <a:r>
              <a:rPr lang="en-US" b="1" dirty="0">
                <a:solidFill>
                  <a:srgbClr val="39B6B5"/>
                </a:solidFill>
                <a:latin typeface="Calibri" panose="020F0502020204030204" pitchFamily="34" charset="0"/>
                <a:ea typeface="Calibri" panose="020F0502020204030204" pitchFamily="34" charset="0"/>
                <a:cs typeface="Calibri" panose="020F0502020204030204" pitchFamily="34" charset="0"/>
              </a:rPr>
              <a:t>Model Training</a:t>
            </a:r>
          </a:p>
        </p:txBody>
      </p:sp>
      <p:pic>
        <p:nvPicPr>
          <p:cNvPr id="16" name="Picture 15">
            <a:extLst>
              <a:ext uri="{FF2B5EF4-FFF2-40B4-BE49-F238E27FC236}">
                <a16:creationId xmlns:a16="http://schemas.microsoft.com/office/drawing/2014/main" id="{60CB6740-C2AB-F7AA-ECFB-898D52967621}"/>
              </a:ext>
            </a:extLst>
          </p:cNvPr>
          <p:cNvPicPr>
            <a:picLocks noChangeAspect="1"/>
          </p:cNvPicPr>
          <p:nvPr/>
        </p:nvPicPr>
        <p:blipFill>
          <a:blip r:embed="rId3"/>
          <a:stretch>
            <a:fillRect/>
          </a:stretch>
        </p:blipFill>
        <p:spPr>
          <a:xfrm>
            <a:off x="4572000" y="4056035"/>
            <a:ext cx="4525006" cy="1038370"/>
          </a:xfrm>
          <a:prstGeom prst="rect">
            <a:avLst/>
          </a:prstGeom>
        </p:spPr>
      </p:pic>
      <p:pic>
        <p:nvPicPr>
          <p:cNvPr id="4" name="Picture 3">
            <a:extLst>
              <a:ext uri="{FF2B5EF4-FFF2-40B4-BE49-F238E27FC236}">
                <a16:creationId xmlns:a16="http://schemas.microsoft.com/office/drawing/2014/main" id="{54B595C0-AC5C-5901-D60F-BC08058A65A2}"/>
              </a:ext>
            </a:extLst>
          </p:cNvPr>
          <p:cNvPicPr>
            <a:picLocks noChangeAspect="1"/>
          </p:cNvPicPr>
          <p:nvPr/>
        </p:nvPicPr>
        <p:blipFill>
          <a:blip r:embed="rId4"/>
          <a:stretch>
            <a:fillRect/>
          </a:stretch>
        </p:blipFill>
        <p:spPr>
          <a:xfrm>
            <a:off x="6062978" y="3760112"/>
            <a:ext cx="1543050" cy="390525"/>
          </a:xfrm>
          <a:prstGeom prst="rect">
            <a:avLst/>
          </a:prstGeom>
        </p:spPr>
      </p:pic>
    </p:spTree>
    <p:extLst>
      <p:ext uri="{BB962C8B-B14F-4D97-AF65-F5344CB8AC3E}">
        <p14:creationId xmlns:p14="http://schemas.microsoft.com/office/powerpoint/2010/main" val="2698520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6E5944-6B77-654E-3266-B57B2F242B44}"/>
              </a:ext>
            </a:extLst>
          </p:cNvPr>
          <p:cNvSpPr txBox="1"/>
          <p:nvPr/>
        </p:nvSpPr>
        <p:spPr>
          <a:xfrm>
            <a:off x="115677" y="589750"/>
            <a:ext cx="4572000" cy="2677656"/>
          </a:xfrm>
          <a:prstGeom prst="rect">
            <a:avLst/>
          </a:prstGeom>
          <a:noFill/>
        </p:spPr>
        <p:txBody>
          <a:bodyPr wrap="square">
            <a:spAutoFit/>
          </a:bodyPr>
          <a:lstStyle/>
          <a:p>
            <a:r>
              <a:rPr lang="en-US" b="1" i="0" dirty="0">
                <a:solidFill>
                  <a:srgbClr val="39B6B5"/>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Logistic regression model:</a:t>
            </a:r>
          </a:p>
          <a:p>
            <a:pPr marL="285750" indent="-285750">
              <a:buFont typeface="Arial" panose="020B0604020202020204" pitchFamily="34" charset="0"/>
              <a:buChar char="•"/>
            </a:pPr>
            <a:r>
              <a:rPr lang="en-US" altLang="en-US" dirty="0">
                <a:latin typeface="Calibri" panose="020F0502020204030204" pitchFamily="34" charset="0"/>
                <a:ea typeface="Calibri" panose="020F0502020204030204" pitchFamily="34" charset="0"/>
                <a:cs typeface="Calibri" panose="020F0502020204030204" pitchFamily="34" charset="0"/>
              </a:rPr>
              <a:t>We initialize the Logistic Regression model with </a:t>
            </a:r>
            <a:r>
              <a:rPr lang="en-US" altLang="en-US" dirty="0" err="1">
                <a:latin typeface="Calibri" panose="020F0502020204030204" pitchFamily="34" charset="0"/>
                <a:ea typeface="Calibri" panose="020F0502020204030204" pitchFamily="34" charset="0"/>
                <a:cs typeface="Calibri" panose="020F0502020204030204" pitchFamily="34" charset="0"/>
              </a:rPr>
              <a:t>LogisticRegression</a:t>
            </a:r>
            <a:r>
              <a:rPr lang="en-US" altLang="en-US" dirty="0">
                <a:latin typeface="Calibri" panose="020F0502020204030204" pitchFamily="34" charset="0"/>
                <a:ea typeface="Calibri" panose="020F0502020204030204" pitchFamily="34" charset="0"/>
                <a:cs typeface="Calibri" panose="020F0502020204030204" pitchFamily="34" charset="0"/>
              </a:rPr>
              <a:t>() constructor. </a:t>
            </a:r>
            <a:r>
              <a:rPr lang="en-US" altLang="en-US" dirty="0" err="1">
                <a:latin typeface="Calibri" panose="020F0502020204030204" pitchFamily="34" charset="0"/>
                <a:ea typeface="Calibri" panose="020F0502020204030204" pitchFamily="34" charset="0"/>
                <a:cs typeface="Calibri" panose="020F0502020204030204" pitchFamily="34" charset="0"/>
              </a:rPr>
              <a:t>max_iter</a:t>
            </a:r>
            <a:r>
              <a:rPr lang="en-US" altLang="en-US" dirty="0">
                <a:latin typeface="Calibri" panose="020F0502020204030204" pitchFamily="34" charset="0"/>
                <a:ea typeface="Calibri" panose="020F0502020204030204" pitchFamily="34" charset="0"/>
                <a:cs typeface="Calibri" panose="020F0502020204030204" pitchFamily="34" charset="0"/>
              </a:rPr>
              <a:t> specifies the maximum number of iterations taken for the solvers to converge. </a:t>
            </a:r>
            <a:r>
              <a:rPr lang="en-US" altLang="en-US" dirty="0" err="1">
                <a:latin typeface="Calibri" panose="020F0502020204030204" pitchFamily="34" charset="0"/>
                <a:ea typeface="Calibri" panose="020F0502020204030204" pitchFamily="34" charset="0"/>
                <a:cs typeface="Calibri" panose="020F0502020204030204" pitchFamily="34" charset="0"/>
              </a:rPr>
              <a:t>random_state</a:t>
            </a:r>
            <a:r>
              <a:rPr lang="en-US" altLang="en-US" dirty="0">
                <a:latin typeface="Calibri" panose="020F0502020204030204" pitchFamily="34" charset="0"/>
                <a:ea typeface="Calibri" panose="020F0502020204030204" pitchFamily="34" charset="0"/>
                <a:cs typeface="Calibri" panose="020F0502020204030204" pitchFamily="34" charset="0"/>
              </a:rPr>
              <a:t> is used for reproducibility. </a:t>
            </a:r>
          </a:p>
          <a:p>
            <a:pPr marL="285750" indent="-285750">
              <a:buFont typeface="Arial" panose="020B0604020202020204" pitchFamily="34" charset="0"/>
              <a:buChar char="•"/>
            </a:pPr>
            <a:r>
              <a:rPr lang="en-US" altLang="en-US" dirty="0">
                <a:latin typeface="Calibri" panose="020F0502020204030204" pitchFamily="34" charset="0"/>
                <a:ea typeface="Calibri" panose="020F0502020204030204" pitchFamily="34" charset="0"/>
                <a:cs typeface="Calibri" panose="020F0502020204030204" pitchFamily="34" charset="0"/>
              </a:rPr>
              <a:t>We train the Logistic Regression model using the fit() method on the training data. </a:t>
            </a:r>
          </a:p>
          <a:p>
            <a:pPr marL="285750" indent="-285750">
              <a:buFont typeface="Arial" panose="020B0604020202020204" pitchFamily="34" charset="0"/>
              <a:buChar char="•"/>
            </a:pPr>
            <a:r>
              <a:rPr lang="en-US" altLang="en-US" dirty="0">
                <a:latin typeface="Calibri" panose="020F0502020204030204" pitchFamily="34" charset="0"/>
                <a:ea typeface="Calibri" panose="020F0502020204030204" pitchFamily="34" charset="0"/>
                <a:cs typeface="Calibri" panose="020F0502020204030204" pitchFamily="34" charset="0"/>
              </a:rPr>
              <a:t>We use the trained model to make predictions on the test set using the predict() method. </a:t>
            </a:r>
          </a:p>
          <a:p>
            <a:pPr marL="285750" indent="-285750">
              <a:buFont typeface="Arial" panose="020B0604020202020204" pitchFamily="34" charset="0"/>
              <a:buChar char="•"/>
            </a:pPr>
            <a:r>
              <a:rPr lang="en-US" altLang="en-US" dirty="0">
                <a:latin typeface="Calibri" panose="020F0502020204030204" pitchFamily="34" charset="0"/>
                <a:ea typeface="Calibri" panose="020F0502020204030204" pitchFamily="34" charset="0"/>
                <a:cs typeface="Calibri" panose="020F0502020204030204" pitchFamily="34" charset="0"/>
              </a:rPr>
              <a:t>We calculate the accuracy of the model by comparing the predicted labels with the actual labels in the test set using the </a:t>
            </a:r>
            <a:r>
              <a:rPr lang="en-US" altLang="en-US" dirty="0" err="1">
                <a:latin typeface="Calibri" panose="020F0502020204030204" pitchFamily="34" charset="0"/>
                <a:ea typeface="Calibri" panose="020F0502020204030204" pitchFamily="34" charset="0"/>
                <a:cs typeface="Calibri" panose="020F0502020204030204" pitchFamily="34" charset="0"/>
              </a:rPr>
              <a:t>accuracy_score</a:t>
            </a:r>
            <a:r>
              <a:rPr lang="en-US" altLang="en-US" dirty="0">
                <a:latin typeface="Calibri" panose="020F0502020204030204" pitchFamily="34" charset="0"/>
                <a:ea typeface="Calibri" panose="020F0502020204030204" pitchFamily="34" charset="0"/>
                <a:cs typeface="Calibri" panose="020F0502020204030204" pitchFamily="34" charset="0"/>
              </a:rPr>
              <a:t>() function. </a:t>
            </a:r>
            <a:r>
              <a:rPr lang="en-US" b="1" i="0" dirty="0">
                <a:solidFill>
                  <a:srgbClr val="39B6B5"/>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p>
        </p:txBody>
      </p:sp>
      <p:sp>
        <p:nvSpPr>
          <p:cNvPr id="5" name="Title 1">
            <a:extLst>
              <a:ext uri="{FF2B5EF4-FFF2-40B4-BE49-F238E27FC236}">
                <a16:creationId xmlns:a16="http://schemas.microsoft.com/office/drawing/2014/main" id="{DB36F240-78DD-A750-A772-D421DA967D96}"/>
              </a:ext>
            </a:extLst>
          </p:cNvPr>
          <p:cNvSpPr>
            <a:spLocks noGrp="1"/>
          </p:cNvSpPr>
          <p:nvPr>
            <p:ph type="title"/>
          </p:nvPr>
        </p:nvSpPr>
        <p:spPr>
          <a:xfrm>
            <a:off x="0" y="149804"/>
            <a:ext cx="4281055" cy="321000"/>
          </a:xfrm>
        </p:spPr>
        <p:txBody>
          <a:bodyPr/>
          <a:lstStyle/>
          <a:p>
            <a:r>
              <a:rPr lang="en-US" sz="2400" b="1" i="0" dirty="0">
                <a:solidFill>
                  <a:srgbClr val="39B6B5"/>
                </a:solidFill>
                <a:effectLst/>
                <a:latin typeface="Calibri" panose="020F0502020204030204" pitchFamily="34" charset="0"/>
                <a:ea typeface="Calibri" panose="020F0502020204030204" pitchFamily="34" charset="0"/>
                <a:cs typeface="Calibri" panose="020F0502020204030204" pitchFamily="34" charset="0"/>
              </a:rPr>
              <a:t>Machine Learning (Python)</a:t>
            </a:r>
            <a:endParaRPr lang="en-US" sz="3600" dirty="0">
              <a:solidFill>
                <a:srgbClr val="39B6B5"/>
              </a:solidFill>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0AB23F69-352F-68DE-B969-82C5AD3818AD}"/>
              </a:ext>
            </a:extLst>
          </p:cNvPr>
          <p:cNvPicPr>
            <a:picLocks noChangeAspect="1"/>
          </p:cNvPicPr>
          <p:nvPr/>
        </p:nvPicPr>
        <p:blipFill>
          <a:blip r:embed="rId2"/>
          <a:stretch>
            <a:fillRect/>
          </a:stretch>
        </p:blipFill>
        <p:spPr>
          <a:xfrm>
            <a:off x="5950361" y="932876"/>
            <a:ext cx="1914792" cy="990738"/>
          </a:xfrm>
          <a:prstGeom prst="rect">
            <a:avLst/>
          </a:prstGeom>
        </p:spPr>
      </p:pic>
      <p:pic>
        <p:nvPicPr>
          <p:cNvPr id="12" name="Picture 11">
            <a:extLst>
              <a:ext uri="{FF2B5EF4-FFF2-40B4-BE49-F238E27FC236}">
                <a16:creationId xmlns:a16="http://schemas.microsoft.com/office/drawing/2014/main" id="{7F90F532-AD10-A309-3575-3CF61DCEED7C}"/>
              </a:ext>
            </a:extLst>
          </p:cNvPr>
          <p:cNvPicPr>
            <a:picLocks noChangeAspect="1"/>
          </p:cNvPicPr>
          <p:nvPr/>
        </p:nvPicPr>
        <p:blipFill>
          <a:blip r:embed="rId3"/>
          <a:stretch>
            <a:fillRect/>
          </a:stretch>
        </p:blipFill>
        <p:spPr>
          <a:xfrm>
            <a:off x="806239" y="3643631"/>
            <a:ext cx="3190875" cy="533400"/>
          </a:xfrm>
          <a:prstGeom prst="rect">
            <a:avLst/>
          </a:prstGeom>
        </p:spPr>
      </p:pic>
      <p:pic>
        <p:nvPicPr>
          <p:cNvPr id="14" name="Picture 13">
            <a:extLst>
              <a:ext uri="{FF2B5EF4-FFF2-40B4-BE49-F238E27FC236}">
                <a16:creationId xmlns:a16="http://schemas.microsoft.com/office/drawing/2014/main" id="{C296F5D6-DE28-4507-40FB-9C8C7CC03346}"/>
              </a:ext>
            </a:extLst>
          </p:cNvPr>
          <p:cNvPicPr>
            <a:picLocks noChangeAspect="1"/>
          </p:cNvPicPr>
          <p:nvPr/>
        </p:nvPicPr>
        <p:blipFill>
          <a:blip r:embed="rId4"/>
          <a:stretch>
            <a:fillRect/>
          </a:stretch>
        </p:blipFill>
        <p:spPr>
          <a:xfrm>
            <a:off x="804423" y="4129180"/>
            <a:ext cx="3105150" cy="533400"/>
          </a:xfrm>
          <a:prstGeom prst="rect">
            <a:avLst/>
          </a:prstGeom>
        </p:spPr>
      </p:pic>
      <p:pic>
        <p:nvPicPr>
          <p:cNvPr id="16" name="Picture 15">
            <a:extLst>
              <a:ext uri="{FF2B5EF4-FFF2-40B4-BE49-F238E27FC236}">
                <a16:creationId xmlns:a16="http://schemas.microsoft.com/office/drawing/2014/main" id="{84F9011E-25FC-B06D-D79E-5AF473A5D856}"/>
              </a:ext>
            </a:extLst>
          </p:cNvPr>
          <p:cNvPicPr>
            <a:picLocks noChangeAspect="1"/>
          </p:cNvPicPr>
          <p:nvPr/>
        </p:nvPicPr>
        <p:blipFill>
          <a:blip r:embed="rId5"/>
          <a:stretch>
            <a:fillRect/>
          </a:stretch>
        </p:blipFill>
        <p:spPr>
          <a:xfrm>
            <a:off x="4903422" y="2709877"/>
            <a:ext cx="4124901" cy="2029108"/>
          </a:xfrm>
          <a:prstGeom prst="rect">
            <a:avLst/>
          </a:prstGeom>
        </p:spPr>
      </p:pic>
      <p:sp>
        <p:nvSpPr>
          <p:cNvPr id="17" name="TextBox 16">
            <a:extLst>
              <a:ext uri="{FF2B5EF4-FFF2-40B4-BE49-F238E27FC236}">
                <a16:creationId xmlns:a16="http://schemas.microsoft.com/office/drawing/2014/main" id="{75186C7E-E90B-52A3-829D-FC61B0939F23}"/>
              </a:ext>
            </a:extLst>
          </p:cNvPr>
          <p:cNvSpPr txBox="1"/>
          <p:nvPr/>
        </p:nvSpPr>
        <p:spPr>
          <a:xfrm>
            <a:off x="1584425" y="3403436"/>
            <a:ext cx="1545146" cy="307777"/>
          </a:xfrm>
          <a:prstGeom prst="rect">
            <a:avLst/>
          </a:prstGeom>
          <a:noFill/>
        </p:spPr>
        <p:txBody>
          <a:bodyPr wrap="square" rtlCol="0">
            <a:spAutoFit/>
          </a:bodyPr>
          <a:lstStyle/>
          <a:p>
            <a:pPr algn="ctr"/>
            <a:r>
              <a:rPr lang="en-US" b="1" dirty="0">
                <a:solidFill>
                  <a:srgbClr val="39B6B5"/>
                </a:solidFill>
                <a:latin typeface="Calibri" panose="020F0502020204030204" pitchFamily="34" charset="0"/>
                <a:ea typeface="Calibri" panose="020F0502020204030204" pitchFamily="34" charset="0"/>
                <a:cs typeface="Calibri" panose="020F0502020204030204" pitchFamily="34" charset="0"/>
              </a:rPr>
              <a:t>Accuracy</a:t>
            </a:r>
          </a:p>
        </p:txBody>
      </p:sp>
      <p:sp>
        <p:nvSpPr>
          <p:cNvPr id="18" name="TextBox 17">
            <a:extLst>
              <a:ext uri="{FF2B5EF4-FFF2-40B4-BE49-F238E27FC236}">
                <a16:creationId xmlns:a16="http://schemas.microsoft.com/office/drawing/2014/main" id="{468DA40E-DF8B-5E5E-6FB4-6B530BDF3E80}"/>
              </a:ext>
            </a:extLst>
          </p:cNvPr>
          <p:cNvSpPr txBox="1"/>
          <p:nvPr/>
        </p:nvSpPr>
        <p:spPr>
          <a:xfrm>
            <a:off x="6066590" y="2433623"/>
            <a:ext cx="1798563" cy="307777"/>
          </a:xfrm>
          <a:prstGeom prst="rect">
            <a:avLst/>
          </a:prstGeom>
          <a:noFill/>
        </p:spPr>
        <p:txBody>
          <a:bodyPr wrap="square" rtlCol="0">
            <a:spAutoFit/>
          </a:bodyPr>
          <a:lstStyle/>
          <a:p>
            <a:r>
              <a:rPr lang="en-US" b="1" dirty="0">
                <a:solidFill>
                  <a:srgbClr val="39B6B5"/>
                </a:solidFill>
                <a:latin typeface="Calibri" panose="020F0502020204030204" pitchFamily="34" charset="0"/>
                <a:ea typeface="Calibri" panose="020F0502020204030204" pitchFamily="34" charset="0"/>
                <a:cs typeface="Calibri" panose="020F0502020204030204" pitchFamily="34" charset="0"/>
              </a:rPr>
              <a:t>Classification Report </a:t>
            </a:r>
          </a:p>
        </p:txBody>
      </p:sp>
      <p:pic>
        <p:nvPicPr>
          <p:cNvPr id="20" name="Picture 19">
            <a:extLst>
              <a:ext uri="{FF2B5EF4-FFF2-40B4-BE49-F238E27FC236}">
                <a16:creationId xmlns:a16="http://schemas.microsoft.com/office/drawing/2014/main" id="{418735FC-ACD2-59DE-D993-5B68E18D38B0}"/>
              </a:ext>
            </a:extLst>
          </p:cNvPr>
          <p:cNvPicPr>
            <a:picLocks noChangeAspect="1"/>
          </p:cNvPicPr>
          <p:nvPr/>
        </p:nvPicPr>
        <p:blipFill>
          <a:blip r:embed="rId6"/>
          <a:stretch>
            <a:fillRect/>
          </a:stretch>
        </p:blipFill>
        <p:spPr>
          <a:xfrm>
            <a:off x="5950361" y="547605"/>
            <a:ext cx="1676400" cy="390525"/>
          </a:xfrm>
          <a:prstGeom prst="rect">
            <a:avLst/>
          </a:prstGeom>
        </p:spPr>
      </p:pic>
    </p:spTree>
    <p:extLst>
      <p:ext uri="{BB962C8B-B14F-4D97-AF65-F5344CB8AC3E}">
        <p14:creationId xmlns:p14="http://schemas.microsoft.com/office/powerpoint/2010/main" val="3145302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FEC047B-68D1-24C1-79AC-E5C509B8DCF1}"/>
              </a:ext>
            </a:extLst>
          </p:cNvPr>
          <p:cNvSpPr>
            <a:spLocks noGrp="1"/>
          </p:cNvSpPr>
          <p:nvPr>
            <p:ph type="title"/>
          </p:nvPr>
        </p:nvSpPr>
        <p:spPr>
          <a:xfrm>
            <a:off x="0" y="149804"/>
            <a:ext cx="4281055" cy="321000"/>
          </a:xfrm>
        </p:spPr>
        <p:txBody>
          <a:bodyPr/>
          <a:lstStyle/>
          <a:p>
            <a:r>
              <a:rPr lang="en-US" sz="2400" b="1" i="0" dirty="0">
                <a:solidFill>
                  <a:srgbClr val="39B6B5"/>
                </a:solidFill>
                <a:effectLst/>
                <a:latin typeface="Calibri" panose="020F0502020204030204" pitchFamily="34" charset="0"/>
                <a:ea typeface="Calibri" panose="020F0502020204030204" pitchFamily="34" charset="0"/>
                <a:cs typeface="Calibri" panose="020F0502020204030204" pitchFamily="34" charset="0"/>
              </a:rPr>
              <a:t>Machine Learning (Python)</a:t>
            </a:r>
            <a:endParaRPr lang="en-US" sz="3600" dirty="0">
              <a:solidFill>
                <a:srgbClr val="39B6B5"/>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474A886-1E0A-C66F-0326-D611C08CB417}"/>
              </a:ext>
            </a:extLst>
          </p:cNvPr>
          <p:cNvSpPr txBox="1"/>
          <p:nvPr/>
        </p:nvSpPr>
        <p:spPr>
          <a:xfrm>
            <a:off x="126694" y="567717"/>
            <a:ext cx="4572000" cy="2462213"/>
          </a:xfrm>
          <a:prstGeom prst="rect">
            <a:avLst/>
          </a:prstGeom>
          <a:noFill/>
        </p:spPr>
        <p:txBody>
          <a:bodyPr wrap="square">
            <a:spAutoFit/>
          </a:bodyPr>
          <a:lstStyle/>
          <a:p>
            <a:pPr algn="l"/>
            <a:r>
              <a:rPr lang="en-US" b="1" i="0" dirty="0">
                <a:solidFill>
                  <a:srgbClr val="39B6B5"/>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K-Nearest Neighbors (KNN) </a:t>
            </a:r>
            <a:r>
              <a:rPr lang="en-US" b="1" dirty="0">
                <a:solidFill>
                  <a:srgbClr val="39B6B5"/>
                </a:solidFill>
                <a:highlight>
                  <a:srgbClr val="FFFFFF"/>
                </a:highlight>
                <a:latin typeface="Calibri" panose="020F0502020204030204" pitchFamily="34" charset="0"/>
                <a:ea typeface="Calibri" panose="020F0502020204030204" pitchFamily="34" charset="0"/>
                <a:cs typeface="Calibri" panose="020F0502020204030204" pitchFamily="34" charset="0"/>
              </a:rPr>
              <a:t>M</a:t>
            </a:r>
            <a:r>
              <a:rPr lang="en-US" b="1" i="0" dirty="0">
                <a:solidFill>
                  <a:srgbClr val="39B6B5"/>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odel</a:t>
            </a:r>
            <a:r>
              <a:rPr lang="en-US" i="0" dirty="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p>
          <a:p>
            <a:pPr marL="285750" indent="-285750" algn="l">
              <a:buFont typeface="Arial" panose="020B0604020202020204" pitchFamily="34" charset="0"/>
              <a:buChar char="•"/>
            </a:pPr>
            <a:r>
              <a:rPr lang="en-US" i="0" dirty="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We initialize the KNN model with </a:t>
            </a:r>
            <a:r>
              <a:rPr lang="en-US" i="0" dirty="0" err="1">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KNeighborsClassifier</a:t>
            </a:r>
            <a:r>
              <a:rPr lang="en-US" i="0" dirty="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constructor. </a:t>
            </a:r>
            <a:r>
              <a:rPr lang="en-US" i="0" dirty="0" err="1">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n_neighbors</a:t>
            </a:r>
            <a:r>
              <a:rPr lang="en-US" i="0" dirty="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specifies the number of neighbors to consider.</a:t>
            </a:r>
          </a:p>
          <a:p>
            <a:pPr marL="285750" indent="-285750" algn="l">
              <a:buFont typeface="Arial" panose="020B0604020202020204" pitchFamily="34" charset="0"/>
              <a:buChar char="•"/>
            </a:pPr>
            <a:r>
              <a:rPr lang="en-US" i="0" dirty="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We train the KNN model using the fit() method on the training data.</a:t>
            </a:r>
          </a:p>
          <a:p>
            <a:pPr marL="285750" indent="-285750" algn="l">
              <a:buFont typeface="Arial" panose="020B0604020202020204" pitchFamily="34" charset="0"/>
              <a:buChar char="•"/>
            </a:pPr>
            <a:r>
              <a:rPr lang="en-US" i="0" dirty="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Making Predictions: We use the trained model to make predictions on the test set using the predict() method.</a:t>
            </a:r>
          </a:p>
          <a:p>
            <a:pPr marL="285750" indent="-285750" algn="l">
              <a:buFont typeface="Arial" panose="020B0604020202020204" pitchFamily="34" charset="0"/>
              <a:buChar char="•"/>
            </a:pPr>
            <a:r>
              <a:rPr lang="en-US" i="0" dirty="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Model Evaluation: We calculate the accuracy of the model by comparing the predicted labels with the actual labels in the test set using the </a:t>
            </a:r>
            <a:r>
              <a:rPr lang="en-US" i="0" dirty="0" err="1">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accuracy_score</a:t>
            </a:r>
            <a:r>
              <a:rPr lang="en-US" i="0" dirty="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a:t>
            </a:r>
          </a:p>
        </p:txBody>
      </p:sp>
      <p:pic>
        <p:nvPicPr>
          <p:cNvPr id="9" name="Picture 8">
            <a:extLst>
              <a:ext uri="{FF2B5EF4-FFF2-40B4-BE49-F238E27FC236}">
                <a16:creationId xmlns:a16="http://schemas.microsoft.com/office/drawing/2014/main" id="{2BE5A12F-3FF2-64BD-3C4A-7989EB353216}"/>
              </a:ext>
            </a:extLst>
          </p:cNvPr>
          <p:cNvPicPr>
            <a:picLocks noChangeAspect="1"/>
          </p:cNvPicPr>
          <p:nvPr/>
        </p:nvPicPr>
        <p:blipFill>
          <a:blip r:embed="rId2"/>
          <a:stretch>
            <a:fillRect/>
          </a:stretch>
        </p:blipFill>
        <p:spPr>
          <a:xfrm>
            <a:off x="6049138" y="470804"/>
            <a:ext cx="2715004" cy="962159"/>
          </a:xfrm>
          <a:prstGeom prst="rect">
            <a:avLst/>
          </a:prstGeom>
        </p:spPr>
      </p:pic>
      <p:pic>
        <p:nvPicPr>
          <p:cNvPr id="11" name="Picture 10">
            <a:extLst>
              <a:ext uri="{FF2B5EF4-FFF2-40B4-BE49-F238E27FC236}">
                <a16:creationId xmlns:a16="http://schemas.microsoft.com/office/drawing/2014/main" id="{2B3B84F1-7926-D2D6-82AA-B30D351C539E}"/>
              </a:ext>
            </a:extLst>
          </p:cNvPr>
          <p:cNvPicPr>
            <a:picLocks noChangeAspect="1"/>
          </p:cNvPicPr>
          <p:nvPr/>
        </p:nvPicPr>
        <p:blipFill>
          <a:blip r:embed="rId3"/>
          <a:stretch>
            <a:fillRect/>
          </a:stretch>
        </p:blipFill>
        <p:spPr>
          <a:xfrm>
            <a:off x="5844322" y="2000170"/>
            <a:ext cx="3124636" cy="1143160"/>
          </a:xfrm>
          <a:prstGeom prst="rect">
            <a:avLst/>
          </a:prstGeom>
        </p:spPr>
      </p:pic>
      <p:pic>
        <p:nvPicPr>
          <p:cNvPr id="13" name="Picture 12">
            <a:extLst>
              <a:ext uri="{FF2B5EF4-FFF2-40B4-BE49-F238E27FC236}">
                <a16:creationId xmlns:a16="http://schemas.microsoft.com/office/drawing/2014/main" id="{361DA4A2-8DF4-1CB7-D82A-E8794926B0D3}"/>
              </a:ext>
            </a:extLst>
          </p:cNvPr>
          <p:cNvPicPr>
            <a:picLocks noChangeAspect="1"/>
          </p:cNvPicPr>
          <p:nvPr/>
        </p:nvPicPr>
        <p:blipFill>
          <a:blip r:embed="rId4"/>
          <a:stretch>
            <a:fillRect/>
          </a:stretch>
        </p:blipFill>
        <p:spPr>
          <a:xfrm>
            <a:off x="1922258" y="3628814"/>
            <a:ext cx="3801005" cy="1514686"/>
          </a:xfrm>
          <a:prstGeom prst="rect">
            <a:avLst/>
          </a:prstGeom>
        </p:spPr>
      </p:pic>
      <p:sp>
        <p:nvSpPr>
          <p:cNvPr id="14" name="TextBox 13">
            <a:extLst>
              <a:ext uri="{FF2B5EF4-FFF2-40B4-BE49-F238E27FC236}">
                <a16:creationId xmlns:a16="http://schemas.microsoft.com/office/drawing/2014/main" id="{8EF6B4A6-AC72-E35B-1947-DE22A3B864A4}"/>
              </a:ext>
            </a:extLst>
          </p:cNvPr>
          <p:cNvSpPr txBox="1"/>
          <p:nvPr/>
        </p:nvSpPr>
        <p:spPr>
          <a:xfrm>
            <a:off x="3178060" y="3321037"/>
            <a:ext cx="2205990" cy="307777"/>
          </a:xfrm>
          <a:prstGeom prst="rect">
            <a:avLst/>
          </a:prstGeom>
          <a:noFill/>
        </p:spPr>
        <p:txBody>
          <a:bodyPr wrap="square" rtlCol="0">
            <a:spAutoFit/>
          </a:bodyPr>
          <a:lstStyle/>
          <a:p>
            <a:r>
              <a:rPr lang="en-US" b="1" dirty="0">
                <a:solidFill>
                  <a:srgbClr val="39B6B5"/>
                </a:solidFill>
                <a:latin typeface="Calibri" panose="020F0502020204030204" pitchFamily="34" charset="0"/>
                <a:ea typeface="Calibri" panose="020F0502020204030204" pitchFamily="34" charset="0"/>
                <a:cs typeface="Calibri" panose="020F0502020204030204" pitchFamily="34" charset="0"/>
              </a:rPr>
              <a:t>Classification Report</a:t>
            </a:r>
          </a:p>
        </p:txBody>
      </p:sp>
      <p:sp>
        <p:nvSpPr>
          <p:cNvPr id="22" name="TextBox 21">
            <a:extLst>
              <a:ext uri="{FF2B5EF4-FFF2-40B4-BE49-F238E27FC236}">
                <a16:creationId xmlns:a16="http://schemas.microsoft.com/office/drawing/2014/main" id="{3B23BB9D-93E6-1ACB-6AC7-7C25A7ABF590}"/>
              </a:ext>
            </a:extLst>
          </p:cNvPr>
          <p:cNvSpPr txBox="1"/>
          <p:nvPr/>
        </p:nvSpPr>
        <p:spPr>
          <a:xfrm>
            <a:off x="6634067" y="1692393"/>
            <a:ext cx="1545146" cy="307777"/>
          </a:xfrm>
          <a:prstGeom prst="rect">
            <a:avLst/>
          </a:prstGeom>
          <a:noFill/>
        </p:spPr>
        <p:txBody>
          <a:bodyPr wrap="square" rtlCol="0">
            <a:spAutoFit/>
          </a:bodyPr>
          <a:lstStyle/>
          <a:p>
            <a:pPr algn="ctr"/>
            <a:r>
              <a:rPr lang="en-US" b="1" dirty="0">
                <a:solidFill>
                  <a:srgbClr val="39B6B5"/>
                </a:solidFill>
                <a:latin typeface="Calibri" panose="020F0502020204030204" pitchFamily="34" charset="0"/>
                <a:ea typeface="Calibri" panose="020F0502020204030204" pitchFamily="34" charset="0"/>
                <a:cs typeface="Calibri" panose="020F0502020204030204" pitchFamily="34" charset="0"/>
              </a:rPr>
              <a:t>Accuracy</a:t>
            </a:r>
          </a:p>
        </p:txBody>
      </p:sp>
      <p:sp>
        <p:nvSpPr>
          <p:cNvPr id="23" name="TextBox 22">
            <a:extLst>
              <a:ext uri="{FF2B5EF4-FFF2-40B4-BE49-F238E27FC236}">
                <a16:creationId xmlns:a16="http://schemas.microsoft.com/office/drawing/2014/main" id="{3BD8B13E-7176-F7A5-D548-B51120E9C0EB}"/>
              </a:ext>
            </a:extLst>
          </p:cNvPr>
          <p:cNvSpPr txBox="1"/>
          <p:nvPr/>
        </p:nvSpPr>
        <p:spPr>
          <a:xfrm>
            <a:off x="6567421" y="149804"/>
            <a:ext cx="1678438" cy="307777"/>
          </a:xfrm>
          <a:prstGeom prst="rect">
            <a:avLst/>
          </a:prstGeom>
          <a:noFill/>
        </p:spPr>
        <p:txBody>
          <a:bodyPr wrap="square">
            <a:spAutoFit/>
          </a:bodyPr>
          <a:lstStyle/>
          <a:p>
            <a:pPr algn="ctr"/>
            <a:r>
              <a:rPr lang="en-US" b="1" dirty="0">
                <a:solidFill>
                  <a:srgbClr val="39B6B5"/>
                </a:solidFill>
                <a:latin typeface="Calibri" panose="020F0502020204030204" pitchFamily="34" charset="0"/>
                <a:ea typeface="Calibri" panose="020F0502020204030204" pitchFamily="34" charset="0"/>
                <a:cs typeface="Calibri" panose="020F0502020204030204" pitchFamily="34" charset="0"/>
              </a:rPr>
              <a:t>Model Training</a:t>
            </a:r>
          </a:p>
        </p:txBody>
      </p:sp>
    </p:spTree>
    <p:extLst>
      <p:ext uri="{BB962C8B-B14F-4D97-AF65-F5344CB8AC3E}">
        <p14:creationId xmlns:p14="http://schemas.microsoft.com/office/powerpoint/2010/main" val="2579696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B7BA54-F9D1-D06E-A796-49CEDE0E1014}"/>
              </a:ext>
            </a:extLst>
          </p:cNvPr>
          <p:cNvSpPr txBox="1"/>
          <p:nvPr/>
        </p:nvSpPr>
        <p:spPr>
          <a:xfrm>
            <a:off x="110169" y="470804"/>
            <a:ext cx="4572000" cy="267765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i="0" dirty="0">
                <a:solidFill>
                  <a:srgbClr val="39B6B5"/>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Naive Bayes Model: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chemeClr val="tx1"/>
                </a:solidFill>
                <a:latin typeface="Calibri" panose="020F0502020204030204" pitchFamily="34" charset="0"/>
                <a:ea typeface="Calibri" panose="020F0502020204030204" pitchFamily="34" charset="0"/>
                <a:cs typeface="Calibri" panose="020F0502020204030204" pitchFamily="34" charset="0"/>
              </a:rPr>
              <a:t>We train the Naive Bayes model using the fit() method on the training 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chemeClr val="tx1"/>
                </a:solidFill>
                <a:latin typeface="Calibri" panose="020F0502020204030204" pitchFamily="34" charset="0"/>
                <a:ea typeface="Calibri" panose="020F0502020204030204" pitchFamily="34" charset="0"/>
                <a:cs typeface="Calibri" panose="020F0502020204030204" pitchFamily="34" charset="0"/>
              </a:rPr>
              <a:t>We use the trained model to make predictions on the test set using the predict() method.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chemeClr val="tx1"/>
                </a:solidFill>
                <a:latin typeface="Calibri" panose="020F0502020204030204" pitchFamily="34" charset="0"/>
                <a:ea typeface="Calibri" panose="020F0502020204030204" pitchFamily="34" charset="0"/>
                <a:cs typeface="Calibri" panose="020F0502020204030204" pitchFamily="34" charset="0"/>
              </a:rPr>
              <a:t>We calculate the accuracy of the model by comparing the predicted labels with the actual labels in the test set using the </a:t>
            </a:r>
            <a:r>
              <a:rPr lang="en-US" altLang="en-US" dirty="0" err="1">
                <a:solidFill>
                  <a:schemeClr val="tx1"/>
                </a:solidFill>
                <a:latin typeface="Calibri" panose="020F0502020204030204" pitchFamily="34" charset="0"/>
                <a:ea typeface="Calibri" panose="020F0502020204030204" pitchFamily="34" charset="0"/>
                <a:cs typeface="Calibri" panose="020F0502020204030204" pitchFamily="34" charset="0"/>
              </a:rPr>
              <a:t>accuracy_score</a:t>
            </a:r>
            <a:r>
              <a:rPr lang="en-US" altLang="en-US" dirty="0">
                <a:solidFill>
                  <a:schemeClr val="tx1"/>
                </a:solidFill>
                <a:latin typeface="Calibri" panose="020F0502020204030204" pitchFamily="34" charset="0"/>
                <a:ea typeface="Calibri" panose="020F0502020204030204" pitchFamily="34" charset="0"/>
                <a:cs typeface="Calibri" panose="020F0502020204030204" pitchFamily="34" charset="0"/>
              </a:rPr>
              <a:t>() function. We also generate a classification report using </a:t>
            </a:r>
            <a:r>
              <a:rPr lang="en-US" altLang="en-US" dirty="0" err="1">
                <a:solidFill>
                  <a:schemeClr val="tx1"/>
                </a:solidFill>
                <a:latin typeface="Calibri" panose="020F0502020204030204" pitchFamily="34" charset="0"/>
                <a:ea typeface="Calibri" panose="020F0502020204030204" pitchFamily="34" charset="0"/>
                <a:cs typeface="Calibri" panose="020F0502020204030204" pitchFamily="34" charset="0"/>
              </a:rPr>
              <a:t>classification_report</a:t>
            </a:r>
            <a:r>
              <a:rPr lang="en-US" altLang="en-US" dirty="0">
                <a:solidFill>
                  <a:schemeClr val="tx1"/>
                </a:solidFill>
                <a:latin typeface="Calibri" panose="020F0502020204030204" pitchFamily="34" charset="0"/>
                <a:ea typeface="Calibri" panose="020F0502020204030204" pitchFamily="34" charset="0"/>
                <a:cs typeface="Calibri" panose="020F0502020204030204" pitchFamily="34" charset="0"/>
              </a:rPr>
              <a:t>() to get more detailed metrics like precision, recall, and F1-score.</a:t>
            </a:r>
          </a:p>
          <a:p>
            <a:pPr algn="l"/>
            <a:r>
              <a:rPr lang="en-US" b="1" i="0" dirty="0">
                <a:solidFill>
                  <a:srgbClr val="39B6B5"/>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p>
        </p:txBody>
      </p:sp>
      <p:sp>
        <p:nvSpPr>
          <p:cNvPr id="5" name="Title 1">
            <a:extLst>
              <a:ext uri="{FF2B5EF4-FFF2-40B4-BE49-F238E27FC236}">
                <a16:creationId xmlns:a16="http://schemas.microsoft.com/office/drawing/2014/main" id="{5CBE496D-F6C1-CC97-B01A-B4FDDF423CFA}"/>
              </a:ext>
            </a:extLst>
          </p:cNvPr>
          <p:cNvSpPr>
            <a:spLocks noGrp="1"/>
          </p:cNvSpPr>
          <p:nvPr>
            <p:ph type="title"/>
          </p:nvPr>
        </p:nvSpPr>
        <p:spPr>
          <a:xfrm>
            <a:off x="0" y="149804"/>
            <a:ext cx="4281055" cy="321000"/>
          </a:xfrm>
        </p:spPr>
        <p:txBody>
          <a:bodyPr/>
          <a:lstStyle/>
          <a:p>
            <a:r>
              <a:rPr lang="en-US" sz="2400" b="1" i="0" dirty="0">
                <a:solidFill>
                  <a:srgbClr val="39B6B5"/>
                </a:solidFill>
                <a:effectLst/>
                <a:latin typeface="Calibri" panose="020F0502020204030204" pitchFamily="34" charset="0"/>
                <a:ea typeface="Calibri" panose="020F0502020204030204" pitchFamily="34" charset="0"/>
                <a:cs typeface="Calibri" panose="020F0502020204030204" pitchFamily="34" charset="0"/>
              </a:rPr>
              <a:t>Machine Learning (Python)</a:t>
            </a:r>
            <a:endParaRPr lang="en-US" sz="3600" dirty="0">
              <a:solidFill>
                <a:srgbClr val="39B6B5"/>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02B19C4F-AB6F-BE5D-03C9-5103F8BA2F42}"/>
              </a:ext>
            </a:extLst>
          </p:cNvPr>
          <p:cNvSpPr txBox="1"/>
          <p:nvPr/>
        </p:nvSpPr>
        <p:spPr>
          <a:xfrm>
            <a:off x="6566545" y="149804"/>
            <a:ext cx="1545146" cy="307777"/>
          </a:xfrm>
          <a:prstGeom prst="rect">
            <a:avLst/>
          </a:prstGeom>
          <a:noFill/>
        </p:spPr>
        <p:txBody>
          <a:bodyPr wrap="square" rtlCol="0">
            <a:spAutoFit/>
          </a:bodyPr>
          <a:lstStyle/>
          <a:p>
            <a:r>
              <a:rPr lang="en-US" b="1" dirty="0">
                <a:solidFill>
                  <a:srgbClr val="39B6B5"/>
                </a:solidFill>
                <a:latin typeface="Calibri" panose="020F0502020204030204" pitchFamily="34" charset="0"/>
                <a:ea typeface="Calibri" panose="020F0502020204030204" pitchFamily="34" charset="0"/>
                <a:cs typeface="Calibri" panose="020F0502020204030204" pitchFamily="34" charset="0"/>
              </a:rPr>
              <a:t>Confusion Matrix</a:t>
            </a:r>
          </a:p>
        </p:txBody>
      </p:sp>
      <p:pic>
        <p:nvPicPr>
          <p:cNvPr id="13" name="Picture 12">
            <a:extLst>
              <a:ext uri="{FF2B5EF4-FFF2-40B4-BE49-F238E27FC236}">
                <a16:creationId xmlns:a16="http://schemas.microsoft.com/office/drawing/2014/main" id="{B889691B-75A2-D79D-7B81-2D73E6BC0DC8}"/>
              </a:ext>
            </a:extLst>
          </p:cNvPr>
          <p:cNvPicPr>
            <a:picLocks noChangeAspect="1"/>
          </p:cNvPicPr>
          <p:nvPr/>
        </p:nvPicPr>
        <p:blipFill>
          <a:blip r:embed="rId2"/>
          <a:stretch>
            <a:fillRect/>
          </a:stretch>
        </p:blipFill>
        <p:spPr>
          <a:xfrm>
            <a:off x="5917737" y="464540"/>
            <a:ext cx="3116094" cy="2344270"/>
          </a:xfrm>
          <a:prstGeom prst="rect">
            <a:avLst/>
          </a:prstGeom>
        </p:spPr>
      </p:pic>
      <p:pic>
        <p:nvPicPr>
          <p:cNvPr id="15" name="Picture 14">
            <a:extLst>
              <a:ext uri="{FF2B5EF4-FFF2-40B4-BE49-F238E27FC236}">
                <a16:creationId xmlns:a16="http://schemas.microsoft.com/office/drawing/2014/main" id="{DB507100-E26D-7F41-C59A-4CC1186B7FEB}"/>
              </a:ext>
            </a:extLst>
          </p:cNvPr>
          <p:cNvPicPr>
            <a:picLocks noChangeAspect="1"/>
          </p:cNvPicPr>
          <p:nvPr/>
        </p:nvPicPr>
        <p:blipFill>
          <a:blip r:embed="rId3"/>
          <a:stretch>
            <a:fillRect/>
          </a:stretch>
        </p:blipFill>
        <p:spPr>
          <a:xfrm>
            <a:off x="757321" y="3254017"/>
            <a:ext cx="3924848" cy="1428949"/>
          </a:xfrm>
          <a:prstGeom prst="rect">
            <a:avLst/>
          </a:prstGeom>
        </p:spPr>
      </p:pic>
      <p:sp>
        <p:nvSpPr>
          <p:cNvPr id="16" name="TextBox 15">
            <a:extLst>
              <a:ext uri="{FF2B5EF4-FFF2-40B4-BE49-F238E27FC236}">
                <a16:creationId xmlns:a16="http://schemas.microsoft.com/office/drawing/2014/main" id="{271D4106-D1BA-4A98-4249-D59118591FCC}"/>
              </a:ext>
            </a:extLst>
          </p:cNvPr>
          <p:cNvSpPr txBox="1"/>
          <p:nvPr/>
        </p:nvSpPr>
        <p:spPr>
          <a:xfrm>
            <a:off x="1820463" y="2906390"/>
            <a:ext cx="1798563" cy="307777"/>
          </a:xfrm>
          <a:prstGeom prst="rect">
            <a:avLst/>
          </a:prstGeom>
          <a:noFill/>
        </p:spPr>
        <p:txBody>
          <a:bodyPr wrap="square" rtlCol="0">
            <a:spAutoFit/>
          </a:bodyPr>
          <a:lstStyle/>
          <a:p>
            <a:r>
              <a:rPr lang="en-US" b="1" dirty="0">
                <a:solidFill>
                  <a:srgbClr val="39B6B5"/>
                </a:solidFill>
                <a:latin typeface="Calibri" panose="020F0502020204030204" pitchFamily="34" charset="0"/>
                <a:ea typeface="Calibri" panose="020F0502020204030204" pitchFamily="34" charset="0"/>
                <a:cs typeface="Calibri" panose="020F0502020204030204" pitchFamily="34" charset="0"/>
              </a:rPr>
              <a:t>Classification Report </a:t>
            </a:r>
          </a:p>
        </p:txBody>
      </p:sp>
      <p:pic>
        <p:nvPicPr>
          <p:cNvPr id="18" name="Picture 17">
            <a:extLst>
              <a:ext uri="{FF2B5EF4-FFF2-40B4-BE49-F238E27FC236}">
                <a16:creationId xmlns:a16="http://schemas.microsoft.com/office/drawing/2014/main" id="{28F0EDEB-DB19-63B6-6AF8-4F34B8207B9C}"/>
              </a:ext>
            </a:extLst>
          </p:cNvPr>
          <p:cNvPicPr>
            <a:picLocks noChangeAspect="1"/>
          </p:cNvPicPr>
          <p:nvPr/>
        </p:nvPicPr>
        <p:blipFill>
          <a:blip r:embed="rId4"/>
          <a:stretch>
            <a:fillRect/>
          </a:stretch>
        </p:blipFill>
        <p:spPr>
          <a:xfrm>
            <a:off x="4882780" y="3728411"/>
            <a:ext cx="4261220" cy="1124107"/>
          </a:xfrm>
          <a:prstGeom prst="rect">
            <a:avLst/>
          </a:prstGeom>
        </p:spPr>
      </p:pic>
      <p:sp>
        <p:nvSpPr>
          <p:cNvPr id="19" name="TextBox 18">
            <a:extLst>
              <a:ext uri="{FF2B5EF4-FFF2-40B4-BE49-F238E27FC236}">
                <a16:creationId xmlns:a16="http://schemas.microsoft.com/office/drawing/2014/main" id="{EC13724C-1596-9AA6-A94D-84F8360E24D3}"/>
              </a:ext>
            </a:extLst>
          </p:cNvPr>
          <p:cNvSpPr txBox="1"/>
          <p:nvPr/>
        </p:nvSpPr>
        <p:spPr>
          <a:xfrm>
            <a:off x="6240817" y="3420634"/>
            <a:ext cx="1545146" cy="307777"/>
          </a:xfrm>
          <a:prstGeom prst="rect">
            <a:avLst/>
          </a:prstGeom>
          <a:noFill/>
        </p:spPr>
        <p:txBody>
          <a:bodyPr wrap="square" rtlCol="0">
            <a:spAutoFit/>
          </a:bodyPr>
          <a:lstStyle/>
          <a:p>
            <a:pPr algn="ctr"/>
            <a:r>
              <a:rPr lang="en-US" b="1" dirty="0">
                <a:solidFill>
                  <a:srgbClr val="39B6B5"/>
                </a:solidFill>
                <a:latin typeface="Calibri" panose="020F0502020204030204" pitchFamily="34" charset="0"/>
                <a:ea typeface="Calibri" panose="020F0502020204030204" pitchFamily="34" charset="0"/>
                <a:cs typeface="Calibri" panose="020F0502020204030204" pitchFamily="34" charset="0"/>
              </a:rPr>
              <a:t>Accuracy</a:t>
            </a:r>
          </a:p>
        </p:txBody>
      </p:sp>
    </p:spTree>
    <p:extLst>
      <p:ext uri="{BB962C8B-B14F-4D97-AF65-F5344CB8AC3E}">
        <p14:creationId xmlns:p14="http://schemas.microsoft.com/office/powerpoint/2010/main" val="2138169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C15239-7461-D3D8-8CB1-CC262B45C6CC}"/>
              </a:ext>
            </a:extLst>
          </p:cNvPr>
          <p:cNvSpPr>
            <a:spLocks noGrp="1"/>
          </p:cNvSpPr>
          <p:nvPr>
            <p:ph type="title"/>
          </p:nvPr>
        </p:nvSpPr>
        <p:spPr>
          <a:xfrm>
            <a:off x="0" y="149804"/>
            <a:ext cx="4281055" cy="321000"/>
          </a:xfrm>
        </p:spPr>
        <p:txBody>
          <a:bodyPr/>
          <a:lstStyle/>
          <a:p>
            <a:r>
              <a:rPr lang="en-US" sz="2400" b="1" i="0" dirty="0">
                <a:solidFill>
                  <a:srgbClr val="39B6B5"/>
                </a:solidFill>
                <a:effectLst/>
                <a:latin typeface="Calibri" panose="020F0502020204030204" pitchFamily="34" charset="0"/>
                <a:ea typeface="Calibri" panose="020F0502020204030204" pitchFamily="34" charset="0"/>
                <a:cs typeface="Calibri" panose="020F0502020204030204" pitchFamily="34" charset="0"/>
              </a:rPr>
              <a:t>Machine Learning (Python)</a:t>
            </a:r>
            <a:endParaRPr lang="en-US" sz="3600" dirty="0">
              <a:solidFill>
                <a:srgbClr val="39B6B5"/>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0CD3A34-9D08-E330-C0D7-081FF73C6359}"/>
              </a:ext>
            </a:extLst>
          </p:cNvPr>
          <p:cNvPicPr>
            <a:picLocks noChangeAspect="1"/>
          </p:cNvPicPr>
          <p:nvPr/>
        </p:nvPicPr>
        <p:blipFill>
          <a:blip r:embed="rId2"/>
          <a:stretch>
            <a:fillRect/>
          </a:stretch>
        </p:blipFill>
        <p:spPr>
          <a:xfrm>
            <a:off x="385178" y="954850"/>
            <a:ext cx="8373644" cy="3610479"/>
          </a:xfrm>
          <a:prstGeom prst="rect">
            <a:avLst/>
          </a:prstGeom>
        </p:spPr>
      </p:pic>
      <p:sp>
        <p:nvSpPr>
          <p:cNvPr id="9" name="TextBox 8">
            <a:extLst>
              <a:ext uri="{FF2B5EF4-FFF2-40B4-BE49-F238E27FC236}">
                <a16:creationId xmlns:a16="http://schemas.microsoft.com/office/drawing/2014/main" id="{F5E8DAEB-C8EF-880A-92DC-FCFA8442E658}"/>
              </a:ext>
            </a:extLst>
          </p:cNvPr>
          <p:cNvSpPr txBox="1"/>
          <p:nvPr/>
        </p:nvSpPr>
        <p:spPr>
          <a:xfrm>
            <a:off x="2374135" y="591991"/>
            <a:ext cx="4572000" cy="307777"/>
          </a:xfrm>
          <a:prstGeom prst="rect">
            <a:avLst/>
          </a:prstGeom>
          <a:noFill/>
        </p:spPr>
        <p:txBody>
          <a:bodyPr wrap="square">
            <a:spAutoFit/>
          </a:bodyPr>
          <a:lstStyle/>
          <a:p>
            <a:pPr algn="ctr"/>
            <a:r>
              <a:rPr lang="en-US" b="1" dirty="0">
                <a:solidFill>
                  <a:srgbClr val="39B6B5"/>
                </a:solidFill>
                <a:latin typeface="Calibri" panose="020F0502020204030204" pitchFamily="34" charset="0"/>
                <a:ea typeface="Calibri" panose="020F0502020204030204" pitchFamily="34" charset="0"/>
                <a:cs typeface="Calibri" panose="020F0502020204030204" pitchFamily="34" charset="0"/>
              </a:rPr>
              <a:t>Accuracy Comparison for Different Models</a:t>
            </a:r>
          </a:p>
        </p:txBody>
      </p:sp>
      <p:sp>
        <p:nvSpPr>
          <p:cNvPr id="10" name="TextBox 9">
            <a:extLst>
              <a:ext uri="{FF2B5EF4-FFF2-40B4-BE49-F238E27FC236}">
                <a16:creationId xmlns:a16="http://schemas.microsoft.com/office/drawing/2014/main" id="{309C009A-D287-5DB0-9553-5EF6EC2CDF84}"/>
              </a:ext>
            </a:extLst>
          </p:cNvPr>
          <p:cNvSpPr txBox="1"/>
          <p:nvPr/>
        </p:nvSpPr>
        <p:spPr>
          <a:xfrm>
            <a:off x="523301" y="4565329"/>
            <a:ext cx="8273667" cy="73866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Right here we have created a bar graph for comparison purpose. As we can see in KNN, Decision Tree and Random Forest models having same accuracy but Logistic regression and Naïve Bayes having lowest accuracy in our models.</a:t>
            </a:r>
          </a:p>
        </p:txBody>
      </p:sp>
    </p:spTree>
    <p:extLst>
      <p:ext uri="{BB962C8B-B14F-4D97-AF65-F5344CB8AC3E}">
        <p14:creationId xmlns:p14="http://schemas.microsoft.com/office/powerpoint/2010/main" val="1734723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3165-AC65-F54A-418F-D6BA99F6C0BB}"/>
              </a:ext>
            </a:extLst>
          </p:cNvPr>
          <p:cNvSpPr>
            <a:spLocks noGrp="1"/>
          </p:cNvSpPr>
          <p:nvPr>
            <p:ph type="title"/>
          </p:nvPr>
        </p:nvSpPr>
        <p:spPr/>
        <p:txBody>
          <a:bodyPr/>
          <a:lstStyle/>
          <a:p>
            <a:r>
              <a:rPr lang="en-US" b="1" dirty="0">
                <a:solidFill>
                  <a:srgbClr val="00B050"/>
                </a:solidFill>
                <a:latin typeface="Calibri" panose="020F0502020204030204" pitchFamily="34" charset="0"/>
                <a:ea typeface="Calibri" panose="020F0502020204030204" pitchFamily="34" charset="0"/>
                <a:cs typeface="Calibri" panose="020F0502020204030204" pitchFamily="34" charset="0"/>
              </a:rPr>
              <a:t>CONCLUSION </a:t>
            </a:r>
          </a:p>
        </p:txBody>
      </p:sp>
      <p:sp>
        <p:nvSpPr>
          <p:cNvPr id="4" name="TextBox 3">
            <a:extLst>
              <a:ext uri="{FF2B5EF4-FFF2-40B4-BE49-F238E27FC236}">
                <a16:creationId xmlns:a16="http://schemas.microsoft.com/office/drawing/2014/main" id="{3EF34317-6304-76CD-A2FE-5B0C081D6467}"/>
              </a:ext>
            </a:extLst>
          </p:cNvPr>
          <p:cNvSpPr txBox="1"/>
          <p:nvPr/>
        </p:nvSpPr>
        <p:spPr>
          <a:xfrm>
            <a:off x="99152" y="1186755"/>
            <a:ext cx="8835528" cy="3539430"/>
          </a:xfrm>
          <a:prstGeom prst="rect">
            <a:avLst/>
          </a:prstGeom>
          <a:noFill/>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At the starting of this project we got 3 dataset. then we merge them into a final dataset on that dataset we apply EDA.</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We analyze the dataset then we found some useful insight like In the Store type variable we have 4 types of store. Where E-shop is having 40.4% which is highest percentage of sales. And </a:t>
            </a:r>
            <a:r>
              <a:rPr lang="en-US" dirty="0" err="1">
                <a:latin typeface="Calibri" panose="020F0502020204030204" pitchFamily="34" charset="0"/>
                <a:ea typeface="Calibri" panose="020F0502020204030204" pitchFamily="34" charset="0"/>
                <a:cs typeface="Calibri" panose="020F0502020204030204" pitchFamily="34" charset="0"/>
              </a:rPr>
              <a:t>TeleShop</a:t>
            </a:r>
            <a:r>
              <a:rPr lang="en-US" dirty="0">
                <a:latin typeface="Calibri" panose="020F0502020204030204" pitchFamily="34" charset="0"/>
                <a:ea typeface="Calibri" panose="020F0502020204030204" pitchFamily="34" charset="0"/>
                <a:cs typeface="Calibri" panose="020F0502020204030204" pitchFamily="34" charset="0"/>
              </a:rPr>
              <a:t> is having only 19.2% sales.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In </a:t>
            </a:r>
            <a:r>
              <a:rPr lang="en-US" dirty="0" err="1">
                <a:latin typeface="Calibri" panose="020F0502020204030204" pitchFamily="34" charset="0"/>
                <a:ea typeface="Calibri" panose="020F0502020204030204" pitchFamily="34" charset="0"/>
                <a:cs typeface="Calibri" panose="020F0502020204030204" pitchFamily="34" charset="0"/>
              </a:rPr>
              <a:t>Mysql</a:t>
            </a:r>
            <a:r>
              <a:rPr lang="en-US" dirty="0">
                <a:latin typeface="Calibri" panose="020F0502020204030204" pitchFamily="34" charset="0"/>
                <a:ea typeface="Calibri" panose="020F0502020204030204" pitchFamily="34" charset="0"/>
                <a:cs typeface="Calibri" panose="020F0502020204030204" pitchFamily="34" charset="0"/>
              </a:rPr>
              <a:t> part we have done same thing like merging the dataset into one. In this part we mainly focused on product analysis and some customer behavior analysis. As we explained previously in the "Book" category we have 6 sub category and in the city code 4 is having maximum customers.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In the visualization part we have analyze lots of insights like in January having maximum sales which is 15.81% higher than May, which had the lowest Sum of </a:t>
            </a:r>
            <a:r>
              <a:rPr lang="en-US" dirty="0" err="1">
                <a:latin typeface="Calibri" panose="020F0502020204030204" pitchFamily="34" charset="0"/>
                <a:ea typeface="Calibri" panose="020F0502020204030204" pitchFamily="34" charset="0"/>
                <a:cs typeface="Calibri" panose="020F0502020204030204" pitchFamily="34" charset="0"/>
              </a:rPr>
              <a:t>total_amt</a:t>
            </a:r>
            <a:r>
              <a:rPr lang="en-US" dirty="0">
                <a:latin typeface="Calibri" panose="020F0502020204030204" pitchFamily="34" charset="0"/>
                <a:ea typeface="Calibri" panose="020F0502020204030204" pitchFamily="34" charset="0"/>
                <a:cs typeface="Calibri" panose="020F0502020204030204" pitchFamily="34" charset="0"/>
              </a:rPr>
              <a:t> at 3.77M. And form the dashboard we found some insight like in 2014 suddenly our sales are decreased by 0.09M.</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In machine learning modeling part we have created 5 different models Decision Tree, random Forest, Logistic Regression, K-Nearest Neighbors (KNN) Model and Naive bayes. In here 3 models are having good accuracy but naive bayes and Logistic regression having very less accuracy so from 3 models we choose as final models is KNN Model. We choose this model as final because its easy to implement and easy to understand and KNN is a simple and intuitive algorithm that doesn't require assumptions about the underlying data distribution.</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0055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24"/>
          <p:cNvSpPr txBox="1">
            <a:spLocks noGrp="1"/>
          </p:cNvSpPr>
          <p:nvPr>
            <p:ph type="title"/>
          </p:nvPr>
        </p:nvSpPr>
        <p:spPr>
          <a:xfrm>
            <a:off x="1973384" y="291927"/>
            <a:ext cx="5197232"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alibri" panose="020F0502020204030204" pitchFamily="34" charset="0"/>
                <a:ea typeface="Calibri" panose="020F0502020204030204" pitchFamily="34" charset="0"/>
                <a:cs typeface="Calibri" panose="020F0502020204030204" pitchFamily="34" charset="0"/>
              </a:rPr>
              <a:t>E-Commerce RETAIL DATA ANALYSIS </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486" name="Google Shape;486;p24"/>
          <p:cNvSpPr/>
          <p:nvPr/>
        </p:nvSpPr>
        <p:spPr>
          <a:xfrm>
            <a:off x="44068" y="1170866"/>
            <a:ext cx="2222593" cy="1267066"/>
          </a:xfrm>
          <a:custGeom>
            <a:avLst/>
            <a:gdLst/>
            <a:ahLst/>
            <a:cxnLst/>
            <a:rect l="l" t="t" r="r" b="b"/>
            <a:pathLst>
              <a:path w="32311" h="18420" extrusionOk="0">
                <a:moveTo>
                  <a:pt x="0" y="0"/>
                </a:moveTo>
                <a:lnTo>
                  <a:pt x="7964" y="9210"/>
                </a:lnTo>
                <a:lnTo>
                  <a:pt x="0" y="18420"/>
                </a:lnTo>
                <a:lnTo>
                  <a:pt x="24347" y="18420"/>
                </a:lnTo>
                <a:lnTo>
                  <a:pt x="32311" y="9210"/>
                </a:lnTo>
                <a:lnTo>
                  <a:pt x="24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487" name="Google Shape;487;p24"/>
          <p:cNvSpPr/>
          <p:nvPr/>
        </p:nvSpPr>
        <p:spPr>
          <a:xfrm>
            <a:off x="1243503" y="2448467"/>
            <a:ext cx="69" cy="499810"/>
          </a:xfrm>
          <a:custGeom>
            <a:avLst/>
            <a:gdLst/>
            <a:ahLst/>
            <a:cxnLst/>
            <a:rect l="l" t="t" r="r" b="b"/>
            <a:pathLst>
              <a:path w="1" h="7266" fill="none" extrusionOk="0">
                <a:moveTo>
                  <a:pt x="0" y="1"/>
                </a:moveTo>
                <a:lnTo>
                  <a:pt x="0" y="7265"/>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488" name="Google Shape;488;p24"/>
          <p:cNvSpPr txBox="1"/>
          <p:nvPr/>
        </p:nvSpPr>
        <p:spPr>
          <a:xfrm>
            <a:off x="376953" y="3391126"/>
            <a:ext cx="1733100" cy="1752373"/>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Ensure data integrity by collecting sales data from various sources (e.g., Kaggle, CSV files)</a:t>
            </a:r>
            <a:endParaRPr dirty="0">
              <a:solidFill>
                <a:srgbClr val="000000"/>
              </a:solidFill>
              <a:latin typeface="Calibri" panose="020F0502020204030204" pitchFamily="34" charset="0"/>
              <a:ea typeface="Calibri" panose="020F0502020204030204" pitchFamily="34" charset="0"/>
              <a:cs typeface="Calibri" panose="020F0502020204030204" pitchFamily="34" charset="0"/>
              <a:sym typeface="Roboto"/>
            </a:endParaRPr>
          </a:p>
        </p:txBody>
      </p:sp>
      <p:sp>
        <p:nvSpPr>
          <p:cNvPr id="489" name="Google Shape;489;p24"/>
          <p:cNvSpPr txBox="1"/>
          <p:nvPr/>
        </p:nvSpPr>
        <p:spPr>
          <a:xfrm>
            <a:off x="376953" y="3130655"/>
            <a:ext cx="1733100" cy="23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Fira Sans Extra Condensed Medium"/>
              </a:rPr>
              <a:t>Data Collection</a:t>
            </a:r>
            <a:endParaRPr sz="20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Fira Sans Extra Condensed Medium"/>
            </a:endParaRPr>
          </a:p>
        </p:txBody>
      </p:sp>
      <p:sp>
        <p:nvSpPr>
          <p:cNvPr id="490" name="Google Shape;490;p24"/>
          <p:cNvSpPr/>
          <p:nvPr/>
        </p:nvSpPr>
        <p:spPr>
          <a:xfrm>
            <a:off x="3464794" y="1164978"/>
            <a:ext cx="2220529" cy="1267066"/>
          </a:xfrm>
          <a:custGeom>
            <a:avLst/>
            <a:gdLst/>
            <a:ahLst/>
            <a:cxnLst/>
            <a:rect l="l" t="t" r="r" b="b"/>
            <a:pathLst>
              <a:path w="32281" h="18420" extrusionOk="0">
                <a:moveTo>
                  <a:pt x="1" y="0"/>
                </a:moveTo>
                <a:lnTo>
                  <a:pt x="7934" y="9210"/>
                </a:lnTo>
                <a:lnTo>
                  <a:pt x="1" y="18420"/>
                </a:lnTo>
                <a:lnTo>
                  <a:pt x="24348" y="18420"/>
                </a:lnTo>
                <a:lnTo>
                  <a:pt x="32281" y="9210"/>
                </a:lnTo>
                <a:lnTo>
                  <a:pt x="243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B878C2"/>
              </a:solidFill>
              <a:latin typeface="Calibri" panose="020F0502020204030204" pitchFamily="34" charset="0"/>
              <a:ea typeface="Calibri" panose="020F0502020204030204" pitchFamily="34" charset="0"/>
              <a:cs typeface="Calibri" panose="020F0502020204030204" pitchFamily="34" charset="0"/>
            </a:endParaRPr>
          </a:p>
        </p:txBody>
      </p:sp>
      <p:sp>
        <p:nvSpPr>
          <p:cNvPr id="491" name="Google Shape;491;p24"/>
          <p:cNvSpPr/>
          <p:nvPr/>
        </p:nvSpPr>
        <p:spPr>
          <a:xfrm>
            <a:off x="4452549" y="2445701"/>
            <a:ext cx="69" cy="499810"/>
          </a:xfrm>
          <a:custGeom>
            <a:avLst/>
            <a:gdLst/>
            <a:ahLst/>
            <a:cxnLst/>
            <a:rect l="l" t="t" r="r" b="b"/>
            <a:pathLst>
              <a:path w="1" h="7266" fill="none" extrusionOk="0">
                <a:moveTo>
                  <a:pt x="1" y="1"/>
                </a:moveTo>
                <a:lnTo>
                  <a:pt x="1" y="7265"/>
                </a:lnTo>
              </a:path>
            </a:pathLst>
          </a:custGeom>
          <a:noFill/>
          <a:ln w="2857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492" name="Google Shape;492;p24"/>
          <p:cNvSpPr txBox="1"/>
          <p:nvPr/>
        </p:nvSpPr>
        <p:spPr>
          <a:xfrm>
            <a:off x="3758611" y="3455566"/>
            <a:ext cx="1538696" cy="1685167"/>
          </a:xfrm>
          <a:prstGeom prst="rect">
            <a:avLst/>
          </a:prstGeom>
          <a:noFill/>
          <a:ln>
            <a:noFill/>
          </a:ln>
        </p:spPr>
        <p:txBody>
          <a:bodyPr spcFirstLastPara="1" wrap="square" lIns="91425" tIns="91425" rIns="91425" bIns="91425" anchor="ctr" anchorCtr="0">
            <a:noAutofit/>
          </a:bodyPr>
          <a:lstStyle/>
          <a:p>
            <a:pPr algn="l"/>
            <a:r>
              <a:rPr lang="en-US"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Write SQL queries to extract relevant data from the MySQL database.</a:t>
            </a:r>
          </a:p>
        </p:txBody>
      </p:sp>
      <p:sp>
        <p:nvSpPr>
          <p:cNvPr id="493" name="Google Shape;493;p24"/>
          <p:cNvSpPr txBox="1"/>
          <p:nvPr/>
        </p:nvSpPr>
        <p:spPr>
          <a:xfrm>
            <a:off x="3609801" y="3119094"/>
            <a:ext cx="1687500" cy="58219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accent3"/>
                </a:solidFill>
                <a:latin typeface="Calibri" panose="020F0502020204030204" pitchFamily="34" charset="0"/>
                <a:ea typeface="Calibri" panose="020F0502020204030204" pitchFamily="34" charset="0"/>
                <a:cs typeface="Calibri" panose="020F0502020204030204" pitchFamily="34" charset="0"/>
                <a:sym typeface="Fira Sans Extra Condensed Medium"/>
              </a:rPr>
              <a:t>Database Queries (MySQL)</a:t>
            </a:r>
          </a:p>
        </p:txBody>
      </p:sp>
      <p:sp>
        <p:nvSpPr>
          <p:cNvPr id="494" name="Google Shape;494;p24"/>
          <p:cNvSpPr/>
          <p:nvPr/>
        </p:nvSpPr>
        <p:spPr>
          <a:xfrm>
            <a:off x="1758447" y="1171348"/>
            <a:ext cx="2222662" cy="1267066"/>
          </a:xfrm>
          <a:custGeom>
            <a:avLst/>
            <a:gdLst/>
            <a:ahLst/>
            <a:cxnLst/>
            <a:rect l="l" t="t" r="r" b="b"/>
            <a:pathLst>
              <a:path w="32312" h="18420" extrusionOk="0">
                <a:moveTo>
                  <a:pt x="1" y="0"/>
                </a:moveTo>
                <a:lnTo>
                  <a:pt x="7964" y="9210"/>
                </a:lnTo>
                <a:lnTo>
                  <a:pt x="1" y="18420"/>
                </a:lnTo>
                <a:lnTo>
                  <a:pt x="24378" y="18420"/>
                </a:lnTo>
                <a:lnTo>
                  <a:pt x="32311" y="9210"/>
                </a:lnTo>
                <a:lnTo>
                  <a:pt x="24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B6B5"/>
              </a:solidFill>
              <a:latin typeface="Calibri" panose="020F0502020204030204" pitchFamily="34" charset="0"/>
              <a:ea typeface="Calibri" panose="020F0502020204030204" pitchFamily="34" charset="0"/>
              <a:cs typeface="Calibri" panose="020F0502020204030204" pitchFamily="34" charset="0"/>
            </a:endParaRPr>
          </a:p>
        </p:txBody>
      </p:sp>
      <p:sp>
        <p:nvSpPr>
          <p:cNvPr id="495" name="Google Shape;495;p24"/>
          <p:cNvSpPr/>
          <p:nvPr/>
        </p:nvSpPr>
        <p:spPr>
          <a:xfrm>
            <a:off x="2852495" y="2443097"/>
            <a:ext cx="78543" cy="472424"/>
          </a:xfrm>
          <a:custGeom>
            <a:avLst/>
            <a:gdLst/>
            <a:ahLst/>
            <a:cxnLst/>
            <a:rect l="l" t="t" r="r" b="b"/>
            <a:pathLst>
              <a:path w="1" h="7266" fill="none" extrusionOk="0">
                <a:moveTo>
                  <a:pt x="1" y="1"/>
                </a:moveTo>
                <a:lnTo>
                  <a:pt x="1" y="7265"/>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496" name="Google Shape;496;p24"/>
          <p:cNvSpPr txBox="1"/>
          <p:nvPr/>
        </p:nvSpPr>
        <p:spPr>
          <a:xfrm>
            <a:off x="2170402" y="3458332"/>
            <a:ext cx="1687500" cy="1685167"/>
          </a:xfrm>
          <a:prstGeom prst="rect">
            <a:avLst/>
          </a:prstGeom>
          <a:noFill/>
          <a:ln>
            <a:noFill/>
          </a:ln>
        </p:spPr>
        <p:txBody>
          <a:bodyPr spcFirstLastPara="1" wrap="square" lIns="91425" tIns="91425" rIns="91425" bIns="91425" anchor="ctr" anchorCtr="0">
            <a:noAutofit/>
          </a:bodyPr>
          <a:lstStyle/>
          <a:p>
            <a:pPr algn="l"/>
            <a:r>
              <a:rPr lang="en-US"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Explore the sales data using Python libraries like Pandas, NumPy, and Matplotlib/Seaborn.</a:t>
            </a:r>
          </a:p>
        </p:txBody>
      </p:sp>
      <p:sp>
        <p:nvSpPr>
          <p:cNvPr id="497" name="Google Shape;497;p24"/>
          <p:cNvSpPr txBox="1"/>
          <p:nvPr/>
        </p:nvSpPr>
        <p:spPr>
          <a:xfrm>
            <a:off x="2170402" y="2955715"/>
            <a:ext cx="1687500" cy="74557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Fira Sans Extra Condensed Medium"/>
              </a:rPr>
              <a:t>Exploratory Data Analysis (EDA)</a:t>
            </a:r>
          </a:p>
        </p:txBody>
      </p:sp>
      <p:sp>
        <p:nvSpPr>
          <p:cNvPr id="498" name="Google Shape;498;p24"/>
          <p:cNvSpPr/>
          <p:nvPr/>
        </p:nvSpPr>
        <p:spPr>
          <a:xfrm>
            <a:off x="5173052" y="1169625"/>
            <a:ext cx="2222593" cy="1267066"/>
          </a:xfrm>
          <a:custGeom>
            <a:avLst/>
            <a:gdLst/>
            <a:ahLst/>
            <a:cxnLst/>
            <a:rect l="l" t="t" r="r" b="b"/>
            <a:pathLst>
              <a:path w="32311" h="18420" extrusionOk="0">
                <a:moveTo>
                  <a:pt x="0" y="0"/>
                </a:moveTo>
                <a:lnTo>
                  <a:pt x="7933" y="9210"/>
                </a:lnTo>
                <a:lnTo>
                  <a:pt x="0" y="18420"/>
                </a:lnTo>
                <a:lnTo>
                  <a:pt x="24347" y="18420"/>
                </a:lnTo>
                <a:lnTo>
                  <a:pt x="32311" y="9210"/>
                </a:lnTo>
                <a:lnTo>
                  <a:pt x="243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57FCA"/>
              </a:solidFill>
              <a:latin typeface="Calibri" panose="020F0502020204030204" pitchFamily="34" charset="0"/>
              <a:ea typeface="Calibri" panose="020F0502020204030204" pitchFamily="34" charset="0"/>
              <a:cs typeface="Calibri" panose="020F0502020204030204" pitchFamily="34" charset="0"/>
            </a:endParaRPr>
          </a:p>
        </p:txBody>
      </p:sp>
      <p:sp>
        <p:nvSpPr>
          <p:cNvPr id="499" name="Google Shape;499;p24"/>
          <p:cNvSpPr/>
          <p:nvPr/>
        </p:nvSpPr>
        <p:spPr>
          <a:xfrm>
            <a:off x="6102797" y="2442720"/>
            <a:ext cx="69" cy="499810"/>
          </a:xfrm>
          <a:custGeom>
            <a:avLst/>
            <a:gdLst/>
            <a:ahLst/>
            <a:cxnLst/>
            <a:rect l="l" t="t" r="r" b="b"/>
            <a:pathLst>
              <a:path w="1" h="7266" fill="none" extrusionOk="0">
                <a:moveTo>
                  <a:pt x="0" y="1"/>
                </a:moveTo>
                <a:lnTo>
                  <a:pt x="0" y="7265"/>
                </a:lnTo>
              </a:path>
            </a:pathLst>
          </a:custGeom>
          <a:noFill/>
          <a:ln w="2857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500" name="Google Shape;500;p24"/>
          <p:cNvSpPr txBox="1"/>
          <p:nvPr/>
        </p:nvSpPr>
        <p:spPr>
          <a:xfrm>
            <a:off x="5258332" y="3689429"/>
            <a:ext cx="1687500" cy="136143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1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Create interactive visualizations using Python libraries such as Matplotlib, Seaborn and we have used Power Bi, Tableau also.</a:t>
            </a:r>
            <a:endParaRPr sz="1100" dirty="0">
              <a:latin typeface="Calibri" panose="020F0502020204030204" pitchFamily="34" charset="0"/>
              <a:ea typeface="Calibri" panose="020F0502020204030204" pitchFamily="34" charset="0"/>
              <a:cs typeface="Calibri" panose="020F0502020204030204" pitchFamily="34" charset="0"/>
              <a:sym typeface="Roboto"/>
            </a:endParaRPr>
          </a:p>
        </p:txBody>
      </p:sp>
      <p:sp>
        <p:nvSpPr>
          <p:cNvPr id="501" name="Google Shape;501;p24"/>
          <p:cNvSpPr txBox="1"/>
          <p:nvPr/>
        </p:nvSpPr>
        <p:spPr>
          <a:xfrm>
            <a:off x="5258332" y="3141221"/>
            <a:ext cx="1687500" cy="49981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4"/>
                </a:solidFill>
                <a:latin typeface="Calibri" panose="020F0502020204030204" pitchFamily="34" charset="0"/>
                <a:ea typeface="Calibri" panose="020F0502020204030204" pitchFamily="34" charset="0"/>
                <a:cs typeface="Calibri" panose="020F0502020204030204" pitchFamily="34" charset="0"/>
                <a:sym typeface="Fira Sans Extra Condensed Medium"/>
              </a:rPr>
              <a:t>Visualization (Python, Tableau, Power BI)</a:t>
            </a:r>
            <a:r>
              <a:rPr lang="en" dirty="0">
                <a:solidFill>
                  <a:schemeClr val="accent4"/>
                </a:solidFill>
                <a:latin typeface="Calibri" panose="020F0502020204030204" pitchFamily="34" charset="0"/>
                <a:ea typeface="Calibri" panose="020F0502020204030204" pitchFamily="34" charset="0"/>
                <a:cs typeface="Calibri" panose="020F0502020204030204" pitchFamily="34" charset="0"/>
                <a:sym typeface="Fira Sans Extra Condensed Medium"/>
              </a:rPr>
              <a:t>une</a:t>
            </a:r>
            <a:endParaRPr dirty="0">
              <a:solidFill>
                <a:schemeClr val="accent4"/>
              </a:solidFill>
              <a:latin typeface="Calibri" panose="020F0502020204030204" pitchFamily="34" charset="0"/>
              <a:ea typeface="Calibri" panose="020F0502020204030204" pitchFamily="34" charset="0"/>
              <a:cs typeface="Calibri" panose="020F0502020204030204" pitchFamily="34" charset="0"/>
              <a:sym typeface="Fira Sans Extra Condensed Medium"/>
            </a:endParaRPr>
          </a:p>
        </p:txBody>
      </p:sp>
      <p:sp>
        <p:nvSpPr>
          <p:cNvPr id="2" name="Google Shape;494;p24">
            <a:extLst>
              <a:ext uri="{FF2B5EF4-FFF2-40B4-BE49-F238E27FC236}">
                <a16:creationId xmlns:a16="http://schemas.microsoft.com/office/drawing/2014/main" id="{C6E0CD28-F87A-2183-3B66-17D050A41F17}"/>
              </a:ext>
            </a:extLst>
          </p:cNvPr>
          <p:cNvSpPr/>
          <p:nvPr/>
        </p:nvSpPr>
        <p:spPr>
          <a:xfrm>
            <a:off x="6876841" y="1164978"/>
            <a:ext cx="2222662" cy="1267066"/>
          </a:xfrm>
          <a:custGeom>
            <a:avLst/>
            <a:gdLst/>
            <a:ahLst/>
            <a:cxnLst/>
            <a:rect l="l" t="t" r="r" b="b"/>
            <a:pathLst>
              <a:path w="32312" h="18420" extrusionOk="0">
                <a:moveTo>
                  <a:pt x="1" y="0"/>
                </a:moveTo>
                <a:lnTo>
                  <a:pt x="7964" y="9210"/>
                </a:lnTo>
                <a:lnTo>
                  <a:pt x="1" y="18420"/>
                </a:lnTo>
                <a:lnTo>
                  <a:pt x="24378" y="18420"/>
                </a:lnTo>
                <a:lnTo>
                  <a:pt x="32311" y="9210"/>
                </a:lnTo>
                <a:lnTo>
                  <a:pt x="24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3" name="Google Shape;495;p24">
            <a:extLst>
              <a:ext uri="{FF2B5EF4-FFF2-40B4-BE49-F238E27FC236}">
                <a16:creationId xmlns:a16="http://schemas.microsoft.com/office/drawing/2014/main" id="{1A5CFE59-BAEF-CFF1-4A4F-5460C11F9BB1}"/>
              </a:ext>
            </a:extLst>
          </p:cNvPr>
          <p:cNvSpPr/>
          <p:nvPr/>
        </p:nvSpPr>
        <p:spPr>
          <a:xfrm>
            <a:off x="7790608" y="2415711"/>
            <a:ext cx="69" cy="499810"/>
          </a:xfrm>
          <a:custGeom>
            <a:avLst/>
            <a:gdLst/>
            <a:ahLst/>
            <a:cxnLst/>
            <a:rect l="l" t="t" r="r" b="b"/>
            <a:pathLst>
              <a:path w="1" h="7266" fill="none" extrusionOk="0">
                <a:moveTo>
                  <a:pt x="1" y="1"/>
                </a:moveTo>
                <a:lnTo>
                  <a:pt x="1" y="7265"/>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4" name="Google Shape;496;p24">
            <a:extLst>
              <a:ext uri="{FF2B5EF4-FFF2-40B4-BE49-F238E27FC236}">
                <a16:creationId xmlns:a16="http://schemas.microsoft.com/office/drawing/2014/main" id="{2BC0A6C5-8F80-B00E-01E8-E842C10F2DD5}"/>
              </a:ext>
            </a:extLst>
          </p:cNvPr>
          <p:cNvSpPr txBox="1"/>
          <p:nvPr/>
        </p:nvSpPr>
        <p:spPr>
          <a:xfrm>
            <a:off x="6945859" y="3431324"/>
            <a:ext cx="1687500" cy="1685166"/>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Apply machine learning techniques to predict The order is accepted or returned.</a:t>
            </a:r>
            <a:endParaRPr dirty="0">
              <a:latin typeface="Calibri" panose="020F0502020204030204" pitchFamily="34" charset="0"/>
              <a:ea typeface="Calibri" panose="020F0502020204030204" pitchFamily="34" charset="0"/>
              <a:cs typeface="Calibri" panose="020F0502020204030204" pitchFamily="34" charset="0"/>
              <a:sym typeface="Roboto"/>
            </a:endParaRPr>
          </a:p>
        </p:txBody>
      </p:sp>
      <p:sp>
        <p:nvSpPr>
          <p:cNvPr id="5" name="Google Shape;497;p24">
            <a:extLst>
              <a:ext uri="{FF2B5EF4-FFF2-40B4-BE49-F238E27FC236}">
                <a16:creationId xmlns:a16="http://schemas.microsoft.com/office/drawing/2014/main" id="{C2399697-0AD8-199D-4807-144D787D1A23}"/>
              </a:ext>
            </a:extLst>
          </p:cNvPr>
          <p:cNvSpPr txBox="1"/>
          <p:nvPr/>
        </p:nvSpPr>
        <p:spPr>
          <a:xfrm>
            <a:off x="6945841" y="3089104"/>
            <a:ext cx="16875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Fira Sans Extra Condensed Medium"/>
              </a:rPr>
              <a:t>Machine Learning (Python)</a:t>
            </a:r>
          </a:p>
        </p:txBody>
      </p:sp>
      <p:sp>
        <p:nvSpPr>
          <p:cNvPr id="7" name="TextBox 6">
            <a:extLst>
              <a:ext uri="{FF2B5EF4-FFF2-40B4-BE49-F238E27FC236}">
                <a16:creationId xmlns:a16="http://schemas.microsoft.com/office/drawing/2014/main" id="{BC34CC07-38C6-AB24-0BBE-D614CECB3219}"/>
              </a:ext>
            </a:extLst>
          </p:cNvPr>
          <p:cNvSpPr txBox="1"/>
          <p:nvPr/>
        </p:nvSpPr>
        <p:spPr>
          <a:xfrm>
            <a:off x="566504" y="1640440"/>
            <a:ext cx="1543549" cy="307777"/>
          </a:xfrm>
          <a:prstGeom prst="rect">
            <a:avLst/>
          </a:prstGeom>
          <a:noFill/>
        </p:spPr>
        <p:txBody>
          <a:bodyPr wrap="squar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Data Collection</a:t>
            </a:r>
          </a:p>
        </p:txBody>
      </p:sp>
      <p:sp>
        <p:nvSpPr>
          <p:cNvPr id="8" name="TextBox 7">
            <a:extLst>
              <a:ext uri="{FF2B5EF4-FFF2-40B4-BE49-F238E27FC236}">
                <a16:creationId xmlns:a16="http://schemas.microsoft.com/office/drawing/2014/main" id="{01B3C345-34B8-36AE-BD1C-271F014B4B80}"/>
              </a:ext>
            </a:extLst>
          </p:cNvPr>
          <p:cNvSpPr txBox="1"/>
          <p:nvPr/>
        </p:nvSpPr>
        <p:spPr>
          <a:xfrm>
            <a:off x="2266661" y="1468456"/>
            <a:ext cx="1543549" cy="523220"/>
          </a:xfrm>
          <a:prstGeom prst="rect">
            <a:avLst/>
          </a:prstGeom>
          <a:noFill/>
        </p:spPr>
        <p:txBody>
          <a:bodyPr wrap="squar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Exploratory Data Analysis (EDA)</a:t>
            </a:r>
          </a:p>
        </p:txBody>
      </p:sp>
      <p:sp>
        <p:nvSpPr>
          <p:cNvPr id="12" name="TextBox 11">
            <a:extLst>
              <a:ext uri="{FF2B5EF4-FFF2-40B4-BE49-F238E27FC236}">
                <a16:creationId xmlns:a16="http://schemas.microsoft.com/office/drawing/2014/main" id="{41C72504-E445-30B7-CECF-A5A5177B1151}"/>
              </a:ext>
            </a:extLst>
          </p:cNvPr>
          <p:cNvSpPr txBox="1"/>
          <p:nvPr/>
        </p:nvSpPr>
        <p:spPr>
          <a:xfrm>
            <a:off x="3942110" y="1541489"/>
            <a:ext cx="1753378" cy="523220"/>
          </a:xfrm>
          <a:prstGeom prst="rect">
            <a:avLst/>
          </a:prstGeom>
          <a:noFill/>
        </p:spPr>
        <p:txBody>
          <a:bodyPr wrap="squar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Database Queries (MySQL)</a:t>
            </a:r>
          </a:p>
        </p:txBody>
      </p:sp>
      <p:sp>
        <p:nvSpPr>
          <p:cNvPr id="13" name="TextBox 12">
            <a:extLst>
              <a:ext uri="{FF2B5EF4-FFF2-40B4-BE49-F238E27FC236}">
                <a16:creationId xmlns:a16="http://schemas.microsoft.com/office/drawing/2014/main" id="{48E18FC8-D736-1FAF-A4D8-DADB3F557AFB}"/>
              </a:ext>
            </a:extLst>
          </p:cNvPr>
          <p:cNvSpPr txBox="1"/>
          <p:nvPr/>
        </p:nvSpPr>
        <p:spPr>
          <a:xfrm>
            <a:off x="5685323" y="1253012"/>
            <a:ext cx="1543549" cy="738664"/>
          </a:xfrm>
          <a:prstGeom prst="rect">
            <a:avLst/>
          </a:prstGeom>
          <a:noFill/>
        </p:spPr>
        <p:txBody>
          <a:bodyPr wrap="squar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Data Visualization (Python, Tableau, Power BI)</a:t>
            </a:r>
          </a:p>
        </p:txBody>
      </p:sp>
      <p:sp>
        <p:nvSpPr>
          <p:cNvPr id="14" name="TextBox 13">
            <a:extLst>
              <a:ext uri="{FF2B5EF4-FFF2-40B4-BE49-F238E27FC236}">
                <a16:creationId xmlns:a16="http://schemas.microsoft.com/office/drawing/2014/main" id="{94F317E6-5FF1-DF9D-B36C-A115A563D8B8}"/>
              </a:ext>
            </a:extLst>
          </p:cNvPr>
          <p:cNvSpPr txBox="1"/>
          <p:nvPr/>
        </p:nvSpPr>
        <p:spPr>
          <a:xfrm>
            <a:off x="7396454" y="1433767"/>
            <a:ext cx="1543549" cy="523220"/>
          </a:xfrm>
          <a:prstGeom prst="rect">
            <a:avLst/>
          </a:prstGeom>
          <a:noFill/>
        </p:spPr>
        <p:txBody>
          <a:bodyPr wrap="squar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Machine Learning (Python)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BB9F9D-1021-43AB-29EF-A92CB5E3229E}"/>
              </a:ext>
            </a:extLst>
          </p:cNvPr>
          <p:cNvSpPr txBox="1"/>
          <p:nvPr/>
        </p:nvSpPr>
        <p:spPr>
          <a:xfrm>
            <a:off x="1878806" y="1882079"/>
            <a:ext cx="4829175" cy="1015663"/>
          </a:xfrm>
          <a:prstGeom prst="rect">
            <a:avLst/>
          </a:prstGeom>
          <a:noFill/>
        </p:spPr>
        <p:txBody>
          <a:bodyPr wrap="square">
            <a:spAutoFit/>
          </a:bodyPr>
          <a:lstStyle/>
          <a:p>
            <a:pPr algn="ctr"/>
            <a:r>
              <a:rPr lang="en-US" sz="60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Thank you!</a:t>
            </a:r>
            <a:endParaRPr lang="en-IN" sz="6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1406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EBF1-07DF-4F73-C9C3-5476E276F51D}"/>
              </a:ext>
            </a:extLst>
          </p:cNvPr>
          <p:cNvSpPr>
            <a:spLocks noGrp="1"/>
          </p:cNvSpPr>
          <p:nvPr>
            <p:ph type="title"/>
          </p:nvPr>
        </p:nvSpPr>
        <p:spPr>
          <a:xfrm>
            <a:off x="0" y="130336"/>
            <a:ext cx="3566787" cy="801457"/>
          </a:xfrm>
        </p:spPr>
        <p:txBody>
          <a:bodyPr/>
          <a:lstStyle/>
          <a:p>
            <a:r>
              <a:rPr lang="en-US" dirty="0">
                <a:solidFill>
                  <a:srgbClr val="C0C55F"/>
                </a:solidFill>
                <a:latin typeface="Calibri" panose="020F0502020204030204" pitchFamily="34" charset="0"/>
                <a:ea typeface="Calibri" panose="020F0502020204030204" pitchFamily="34" charset="0"/>
                <a:cs typeface="Calibri" panose="020F0502020204030204" pitchFamily="34" charset="0"/>
              </a:rPr>
              <a:t>Data Collection </a:t>
            </a:r>
          </a:p>
        </p:txBody>
      </p:sp>
      <p:pic>
        <p:nvPicPr>
          <p:cNvPr id="6" name="Picture 5">
            <a:extLst>
              <a:ext uri="{FF2B5EF4-FFF2-40B4-BE49-F238E27FC236}">
                <a16:creationId xmlns:a16="http://schemas.microsoft.com/office/drawing/2014/main" id="{3D4A31E9-C584-C41B-1DFE-59A8BF010B4E}"/>
              </a:ext>
            </a:extLst>
          </p:cNvPr>
          <p:cNvPicPr>
            <a:picLocks noChangeAspect="1"/>
          </p:cNvPicPr>
          <p:nvPr/>
        </p:nvPicPr>
        <p:blipFill>
          <a:blip r:embed="rId2"/>
          <a:stretch>
            <a:fillRect/>
          </a:stretch>
        </p:blipFill>
        <p:spPr>
          <a:xfrm>
            <a:off x="5222132" y="2002660"/>
            <a:ext cx="3956088" cy="3956088"/>
          </a:xfrm>
          <a:prstGeom prst="rect">
            <a:avLst/>
          </a:prstGeom>
        </p:spPr>
      </p:pic>
      <p:sp>
        <p:nvSpPr>
          <p:cNvPr id="8" name="TextBox 7">
            <a:extLst>
              <a:ext uri="{FF2B5EF4-FFF2-40B4-BE49-F238E27FC236}">
                <a16:creationId xmlns:a16="http://schemas.microsoft.com/office/drawing/2014/main" id="{35904A8E-5B55-8515-AA82-5FAB99B33D08}"/>
              </a:ext>
            </a:extLst>
          </p:cNvPr>
          <p:cNvSpPr txBox="1"/>
          <p:nvPr/>
        </p:nvSpPr>
        <p:spPr>
          <a:xfrm>
            <a:off x="495759" y="931793"/>
            <a:ext cx="5437513" cy="2126864"/>
          </a:xfrm>
          <a:prstGeom prst="rect">
            <a:avLst/>
          </a:prstGeom>
          <a:noFill/>
        </p:spPr>
        <p:txBody>
          <a:bodyPr wrap="square" rtlCol="0">
            <a:spAutoFit/>
          </a:bodyPr>
          <a:lstStyle/>
          <a:p>
            <a:pPr algn="l">
              <a:lnSpc>
                <a:spcPct val="150000"/>
              </a:lnSpc>
              <a:buFont typeface="Arial" panose="020B0604020202020204" pitchFamily="34" charset="0"/>
              <a:buChar char="•"/>
            </a:pPr>
            <a:r>
              <a:rPr lang="en-US" sz="1800" b="0" i="0" dirty="0">
                <a:solidFill>
                  <a:srgbClr val="627BB2"/>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Ensure data integrity by collecting Ecommerce sales data from various sources (e.g., Kaggle, CSV files).</a:t>
            </a:r>
          </a:p>
          <a:p>
            <a:pPr algn="l">
              <a:lnSpc>
                <a:spcPct val="150000"/>
              </a:lnSpc>
              <a:buFont typeface="Arial" panose="020B0604020202020204" pitchFamily="34" charset="0"/>
              <a:buChar char="•"/>
            </a:pPr>
            <a:r>
              <a:rPr lang="en-US" sz="1800" b="0" i="0" dirty="0">
                <a:solidFill>
                  <a:srgbClr val="627BB2"/>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We have read the data from excel and we understand the variables and we found out this data will be enough for analysis.</a:t>
            </a:r>
          </a:p>
        </p:txBody>
      </p:sp>
      <p:pic>
        <p:nvPicPr>
          <p:cNvPr id="10" name="Picture 9">
            <a:extLst>
              <a:ext uri="{FF2B5EF4-FFF2-40B4-BE49-F238E27FC236}">
                <a16:creationId xmlns:a16="http://schemas.microsoft.com/office/drawing/2014/main" id="{E980DD97-6CAA-D713-2349-F998C2E40E12}"/>
              </a:ext>
            </a:extLst>
          </p:cNvPr>
          <p:cNvPicPr>
            <a:picLocks noChangeAspect="1"/>
          </p:cNvPicPr>
          <p:nvPr/>
        </p:nvPicPr>
        <p:blipFill>
          <a:blip r:embed="rId3"/>
          <a:stretch>
            <a:fillRect/>
          </a:stretch>
        </p:blipFill>
        <p:spPr>
          <a:xfrm>
            <a:off x="77118" y="3413308"/>
            <a:ext cx="2431629" cy="1364714"/>
          </a:xfrm>
          <a:prstGeom prst="rect">
            <a:avLst/>
          </a:prstGeom>
        </p:spPr>
      </p:pic>
      <p:pic>
        <p:nvPicPr>
          <p:cNvPr id="12" name="Picture 11">
            <a:extLst>
              <a:ext uri="{FF2B5EF4-FFF2-40B4-BE49-F238E27FC236}">
                <a16:creationId xmlns:a16="http://schemas.microsoft.com/office/drawing/2014/main" id="{934B3143-F326-35B6-89E1-DF3A2523F5A9}"/>
              </a:ext>
            </a:extLst>
          </p:cNvPr>
          <p:cNvPicPr>
            <a:picLocks noChangeAspect="1"/>
          </p:cNvPicPr>
          <p:nvPr/>
        </p:nvPicPr>
        <p:blipFill>
          <a:blip r:embed="rId4"/>
          <a:stretch>
            <a:fillRect/>
          </a:stretch>
        </p:blipFill>
        <p:spPr>
          <a:xfrm>
            <a:off x="3004370" y="3579698"/>
            <a:ext cx="2183542" cy="1364714"/>
          </a:xfrm>
          <a:prstGeom prst="rect">
            <a:avLst/>
          </a:prstGeom>
        </p:spPr>
      </p:pic>
    </p:spTree>
    <p:extLst>
      <p:ext uri="{BB962C8B-B14F-4D97-AF65-F5344CB8AC3E}">
        <p14:creationId xmlns:p14="http://schemas.microsoft.com/office/powerpoint/2010/main" val="2090804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3" name="Title 2">
            <a:extLst>
              <a:ext uri="{FF2B5EF4-FFF2-40B4-BE49-F238E27FC236}">
                <a16:creationId xmlns:a16="http://schemas.microsoft.com/office/drawing/2014/main" id="{3D3F3D2E-4DED-ABB7-7D69-843A1CAF6F50}"/>
              </a:ext>
            </a:extLst>
          </p:cNvPr>
          <p:cNvSpPr>
            <a:spLocks noGrp="1"/>
          </p:cNvSpPr>
          <p:nvPr>
            <p:ph type="title"/>
          </p:nvPr>
        </p:nvSpPr>
        <p:spPr>
          <a:xfrm>
            <a:off x="0" y="213305"/>
            <a:ext cx="5034710" cy="551845"/>
          </a:xfrm>
        </p:spPr>
        <p:txBody>
          <a:bodyPr/>
          <a:lstStyle/>
          <a:p>
            <a:r>
              <a:rPr lang="en-US" dirty="0">
                <a:solidFill>
                  <a:srgbClr val="39B6B5"/>
                </a:solidFill>
                <a:latin typeface="Calibri" panose="020F0502020204030204" pitchFamily="34" charset="0"/>
                <a:ea typeface="Calibri" panose="020F0502020204030204" pitchFamily="34" charset="0"/>
                <a:cs typeface="Calibri" panose="020F0502020204030204" pitchFamily="34" charset="0"/>
              </a:rPr>
              <a:t>Exploratory Data Analysis (EDA)</a:t>
            </a:r>
          </a:p>
        </p:txBody>
      </p:sp>
      <p:sp>
        <p:nvSpPr>
          <p:cNvPr id="4" name="TextBox 3">
            <a:extLst>
              <a:ext uri="{FF2B5EF4-FFF2-40B4-BE49-F238E27FC236}">
                <a16:creationId xmlns:a16="http://schemas.microsoft.com/office/drawing/2014/main" id="{46AE411D-A0E3-F446-B2D3-F82F6A56F10C}"/>
              </a:ext>
            </a:extLst>
          </p:cNvPr>
          <p:cNvSpPr txBox="1"/>
          <p:nvPr/>
        </p:nvSpPr>
        <p:spPr>
          <a:xfrm>
            <a:off x="462710" y="846986"/>
            <a:ext cx="4572000" cy="1754326"/>
          </a:xfrm>
          <a:prstGeom prst="rect">
            <a:avLst/>
          </a:prstGeom>
          <a:noFill/>
        </p:spPr>
        <p:txBody>
          <a:bodyPr wrap="square">
            <a:spAutoFit/>
          </a:bodyPr>
          <a:lstStyle/>
          <a:p>
            <a:pPr algn="l">
              <a:buFont typeface="Arial" panose="020B0604020202020204" pitchFamily="34" charset="0"/>
              <a:buChar char="•"/>
            </a:pPr>
            <a:r>
              <a:rPr lang="en-US" sz="18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Explore the sales data using Python libraries like Pandas, NumPy, and Matplotlib/Seaborn.</a:t>
            </a:r>
          </a:p>
          <a:p>
            <a:pPr algn="l">
              <a:buFont typeface="Arial" panose="020B0604020202020204" pitchFamily="34" charset="0"/>
              <a:buChar char="•"/>
            </a:pPr>
            <a:r>
              <a:rPr lang="en-US" sz="18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Analyze sales trends, seasonal patterns, and correlations between variables.</a:t>
            </a:r>
          </a:p>
          <a:p>
            <a:pPr algn="l">
              <a:buFont typeface="Arial" panose="020B0604020202020204" pitchFamily="34" charset="0"/>
              <a:buChar char="•"/>
            </a:pPr>
            <a:r>
              <a:rPr lang="en-US" sz="18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Identify top-selling products, popular categories, and customer segmentation.</a:t>
            </a:r>
          </a:p>
        </p:txBody>
      </p:sp>
      <p:pic>
        <p:nvPicPr>
          <p:cNvPr id="6" name="Picture 5">
            <a:extLst>
              <a:ext uri="{FF2B5EF4-FFF2-40B4-BE49-F238E27FC236}">
                <a16:creationId xmlns:a16="http://schemas.microsoft.com/office/drawing/2014/main" id="{88C0DA7D-CF26-5B33-898A-55AF8480F9FB}"/>
              </a:ext>
            </a:extLst>
          </p:cNvPr>
          <p:cNvPicPr>
            <a:picLocks noChangeAspect="1"/>
          </p:cNvPicPr>
          <p:nvPr/>
        </p:nvPicPr>
        <p:blipFill>
          <a:blip r:embed="rId3"/>
          <a:stretch>
            <a:fillRect/>
          </a:stretch>
        </p:blipFill>
        <p:spPr>
          <a:xfrm>
            <a:off x="4669182" y="1630496"/>
            <a:ext cx="4474817" cy="3513004"/>
          </a:xfrm>
          <a:prstGeom prst="rect">
            <a:avLst/>
          </a:prstGeom>
        </p:spPr>
      </p:pic>
      <p:pic>
        <p:nvPicPr>
          <p:cNvPr id="8" name="Picture 7">
            <a:extLst>
              <a:ext uri="{FF2B5EF4-FFF2-40B4-BE49-F238E27FC236}">
                <a16:creationId xmlns:a16="http://schemas.microsoft.com/office/drawing/2014/main" id="{1374EECD-0F46-A43E-972C-13174FBCF0F9}"/>
              </a:ext>
            </a:extLst>
          </p:cNvPr>
          <p:cNvPicPr>
            <a:picLocks noChangeAspect="1"/>
          </p:cNvPicPr>
          <p:nvPr/>
        </p:nvPicPr>
        <p:blipFill>
          <a:blip r:embed="rId4"/>
          <a:stretch>
            <a:fillRect/>
          </a:stretch>
        </p:blipFill>
        <p:spPr>
          <a:xfrm>
            <a:off x="170761" y="2571750"/>
            <a:ext cx="1536163" cy="1536163"/>
          </a:xfrm>
          <a:prstGeom prst="rect">
            <a:avLst/>
          </a:prstGeom>
        </p:spPr>
      </p:pic>
      <p:pic>
        <p:nvPicPr>
          <p:cNvPr id="10" name="Picture 9">
            <a:extLst>
              <a:ext uri="{FF2B5EF4-FFF2-40B4-BE49-F238E27FC236}">
                <a16:creationId xmlns:a16="http://schemas.microsoft.com/office/drawing/2014/main" id="{67610CEB-686C-FDA8-5437-DFA5826EEEB7}"/>
              </a:ext>
            </a:extLst>
          </p:cNvPr>
          <p:cNvPicPr>
            <a:picLocks noChangeAspect="1"/>
          </p:cNvPicPr>
          <p:nvPr/>
        </p:nvPicPr>
        <p:blipFill>
          <a:blip r:embed="rId5"/>
          <a:stretch>
            <a:fillRect/>
          </a:stretch>
        </p:blipFill>
        <p:spPr>
          <a:xfrm>
            <a:off x="402116" y="4275688"/>
            <a:ext cx="2556258" cy="613502"/>
          </a:xfrm>
          <a:prstGeom prst="rect">
            <a:avLst/>
          </a:prstGeom>
        </p:spPr>
      </p:pic>
      <p:pic>
        <p:nvPicPr>
          <p:cNvPr id="12" name="Picture 11">
            <a:extLst>
              <a:ext uri="{FF2B5EF4-FFF2-40B4-BE49-F238E27FC236}">
                <a16:creationId xmlns:a16="http://schemas.microsoft.com/office/drawing/2014/main" id="{B6971D10-4518-51D1-A015-503B26DA4B50}"/>
              </a:ext>
            </a:extLst>
          </p:cNvPr>
          <p:cNvPicPr>
            <a:picLocks noChangeAspect="1"/>
          </p:cNvPicPr>
          <p:nvPr/>
        </p:nvPicPr>
        <p:blipFill>
          <a:blip r:embed="rId6"/>
          <a:stretch>
            <a:fillRect/>
          </a:stretch>
        </p:blipFill>
        <p:spPr>
          <a:xfrm>
            <a:off x="1706924" y="2769087"/>
            <a:ext cx="1215985" cy="1215985"/>
          </a:xfrm>
          <a:prstGeom prst="rect">
            <a:avLst/>
          </a:prstGeom>
        </p:spPr>
      </p:pic>
      <p:pic>
        <p:nvPicPr>
          <p:cNvPr id="14" name="Picture 13">
            <a:extLst>
              <a:ext uri="{FF2B5EF4-FFF2-40B4-BE49-F238E27FC236}">
                <a16:creationId xmlns:a16="http://schemas.microsoft.com/office/drawing/2014/main" id="{0F750E88-CEAA-597C-AD85-A57D15CBA348}"/>
              </a:ext>
            </a:extLst>
          </p:cNvPr>
          <p:cNvPicPr>
            <a:picLocks noChangeAspect="1"/>
          </p:cNvPicPr>
          <p:nvPr/>
        </p:nvPicPr>
        <p:blipFill>
          <a:blip r:embed="rId7"/>
          <a:stretch>
            <a:fillRect/>
          </a:stretch>
        </p:blipFill>
        <p:spPr>
          <a:xfrm>
            <a:off x="3243087" y="2720653"/>
            <a:ext cx="1105017" cy="1238356"/>
          </a:xfrm>
          <a:prstGeom prst="rect">
            <a:avLst/>
          </a:prstGeom>
        </p:spPr>
      </p:pic>
      <p:pic>
        <p:nvPicPr>
          <p:cNvPr id="9" name="Picture 8">
            <a:extLst>
              <a:ext uri="{FF2B5EF4-FFF2-40B4-BE49-F238E27FC236}">
                <a16:creationId xmlns:a16="http://schemas.microsoft.com/office/drawing/2014/main" id="{7D1FFC67-AFBE-5121-8156-4BE302BAA8C0}"/>
              </a:ext>
            </a:extLst>
          </p:cNvPr>
          <p:cNvPicPr>
            <a:picLocks noChangeAspect="1"/>
          </p:cNvPicPr>
          <p:nvPr/>
        </p:nvPicPr>
        <p:blipFill>
          <a:blip r:embed="rId8"/>
          <a:stretch>
            <a:fillRect/>
          </a:stretch>
        </p:blipFill>
        <p:spPr>
          <a:xfrm>
            <a:off x="3409699" y="3959009"/>
            <a:ext cx="1084838" cy="10848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0162D-7BBD-A72B-9970-5AFCC46DE13C}"/>
              </a:ext>
            </a:extLst>
          </p:cNvPr>
          <p:cNvSpPr>
            <a:spLocks noGrp="1"/>
          </p:cNvSpPr>
          <p:nvPr>
            <p:ph type="title"/>
          </p:nvPr>
        </p:nvSpPr>
        <p:spPr>
          <a:xfrm>
            <a:off x="0" y="189237"/>
            <a:ext cx="5340452" cy="537877"/>
          </a:xfrm>
        </p:spPr>
        <p:txBody>
          <a:bodyPr/>
          <a:lstStyle/>
          <a:p>
            <a:r>
              <a:rPr lang="en-US" dirty="0">
                <a:solidFill>
                  <a:srgbClr val="39B6B5"/>
                </a:solidFill>
                <a:latin typeface="Calibri" panose="020F0502020204030204" pitchFamily="34" charset="0"/>
                <a:ea typeface="Calibri" panose="020F0502020204030204" pitchFamily="34" charset="0"/>
                <a:cs typeface="Calibri" panose="020F0502020204030204" pitchFamily="34" charset="0"/>
              </a:rPr>
              <a:t>Exploratory Data Analysis (EDA)</a:t>
            </a:r>
          </a:p>
        </p:txBody>
      </p:sp>
      <p:sp>
        <p:nvSpPr>
          <p:cNvPr id="6" name="TextBox 5">
            <a:extLst>
              <a:ext uri="{FF2B5EF4-FFF2-40B4-BE49-F238E27FC236}">
                <a16:creationId xmlns:a16="http://schemas.microsoft.com/office/drawing/2014/main" id="{CEF900DD-83B6-D7D8-41A4-5D1722492D21}"/>
              </a:ext>
            </a:extLst>
          </p:cNvPr>
          <p:cNvSpPr txBox="1"/>
          <p:nvPr/>
        </p:nvSpPr>
        <p:spPr>
          <a:xfrm>
            <a:off x="468216" y="727114"/>
            <a:ext cx="4572000" cy="523220"/>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We are having 3 datasets right here customer _new, transactions _new and </a:t>
            </a:r>
            <a:r>
              <a:rPr lang="en-US" dirty="0" err="1">
                <a:latin typeface="Calibri" panose="020F0502020204030204" pitchFamily="34" charset="0"/>
                <a:ea typeface="Calibri" panose="020F0502020204030204" pitchFamily="34" charset="0"/>
                <a:cs typeface="Calibri" panose="020F0502020204030204" pitchFamily="34" charset="0"/>
              </a:rPr>
              <a:t>Prod_info</a:t>
            </a:r>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12" name="TextBox 11">
            <a:extLst>
              <a:ext uri="{FF2B5EF4-FFF2-40B4-BE49-F238E27FC236}">
                <a16:creationId xmlns:a16="http://schemas.microsoft.com/office/drawing/2014/main" id="{C393560B-9669-3B91-11B0-C1CAA88036C9}"/>
              </a:ext>
            </a:extLst>
          </p:cNvPr>
          <p:cNvSpPr txBox="1"/>
          <p:nvPr/>
        </p:nvSpPr>
        <p:spPr>
          <a:xfrm>
            <a:off x="468216" y="1445435"/>
            <a:ext cx="8207568" cy="523220"/>
          </a:xfrm>
          <a:prstGeom prst="rect">
            <a:avLst/>
          </a:prstGeom>
          <a:noFill/>
        </p:spPr>
        <p:txBody>
          <a:bodyPr wrap="square">
            <a:spAutoFit/>
          </a:bodyPr>
          <a:lstStyle/>
          <a:p>
            <a:r>
              <a:rPr lang="en-US" b="1" dirty="0">
                <a:solidFill>
                  <a:schemeClr val="accent2"/>
                </a:solidFill>
              </a:rPr>
              <a:t>customer _new </a:t>
            </a:r>
            <a:r>
              <a:rPr lang="en-US" dirty="0">
                <a:solidFill>
                  <a:schemeClr val="accent2"/>
                </a:solidFill>
              </a:rPr>
              <a:t>having 8 columns and 4 of them is unwanted columns which having only null values. And this dataset store details about customers</a:t>
            </a:r>
            <a:r>
              <a:rPr lang="en-US" dirty="0">
                <a:solidFill>
                  <a:schemeClr val="accent2">
                    <a:lumMod val="60000"/>
                    <a:lumOff val="40000"/>
                  </a:schemeClr>
                </a:solidFill>
              </a:rPr>
              <a:t> </a:t>
            </a:r>
          </a:p>
        </p:txBody>
      </p:sp>
      <p:sp>
        <p:nvSpPr>
          <p:cNvPr id="17" name="TextBox 16">
            <a:extLst>
              <a:ext uri="{FF2B5EF4-FFF2-40B4-BE49-F238E27FC236}">
                <a16:creationId xmlns:a16="http://schemas.microsoft.com/office/drawing/2014/main" id="{2660A152-AF95-4FE4-7810-6A82E05F0D44}"/>
              </a:ext>
            </a:extLst>
          </p:cNvPr>
          <p:cNvSpPr txBox="1"/>
          <p:nvPr/>
        </p:nvSpPr>
        <p:spPr>
          <a:xfrm>
            <a:off x="468216" y="2760397"/>
            <a:ext cx="8207568" cy="523220"/>
          </a:xfrm>
          <a:prstGeom prst="rect">
            <a:avLst/>
          </a:prstGeom>
          <a:noFill/>
        </p:spPr>
        <p:txBody>
          <a:bodyPr wrap="square">
            <a:spAutoFit/>
          </a:bodyPr>
          <a:lstStyle/>
          <a:p>
            <a:r>
              <a:rPr lang="en-US" b="1" dirty="0">
                <a:solidFill>
                  <a:schemeClr val="accent2"/>
                </a:solidFill>
              </a:rPr>
              <a:t>transactions _new </a:t>
            </a:r>
            <a:r>
              <a:rPr lang="en-US" dirty="0">
                <a:solidFill>
                  <a:schemeClr val="accent2"/>
                </a:solidFill>
              </a:rPr>
              <a:t>having 10 columns and this dataset stores details about transactions and products codes.</a:t>
            </a:r>
            <a:endParaRPr lang="en-US" b="1" dirty="0">
              <a:solidFill>
                <a:schemeClr val="accent2"/>
              </a:solidFill>
            </a:endParaRPr>
          </a:p>
        </p:txBody>
      </p:sp>
      <p:sp>
        <p:nvSpPr>
          <p:cNvPr id="23" name="TextBox 22">
            <a:extLst>
              <a:ext uri="{FF2B5EF4-FFF2-40B4-BE49-F238E27FC236}">
                <a16:creationId xmlns:a16="http://schemas.microsoft.com/office/drawing/2014/main" id="{674755EA-2434-42B4-35D5-DAD6329893DA}"/>
              </a:ext>
            </a:extLst>
          </p:cNvPr>
          <p:cNvSpPr txBox="1"/>
          <p:nvPr/>
        </p:nvSpPr>
        <p:spPr>
          <a:xfrm>
            <a:off x="468215" y="4068626"/>
            <a:ext cx="8207567" cy="307777"/>
          </a:xfrm>
          <a:prstGeom prst="rect">
            <a:avLst/>
          </a:prstGeom>
          <a:noFill/>
        </p:spPr>
        <p:txBody>
          <a:bodyPr wrap="square">
            <a:spAutoFit/>
          </a:bodyPr>
          <a:lstStyle/>
          <a:p>
            <a:r>
              <a:rPr lang="en-US" b="1" dirty="0" err="1">
                <a:solidFill>
                  <a:schemeClr val="accent2"/>
                </a:solidFill>
              </a:rPr>
              <a:t>Prod_info</a:t>
            </a:r>
            <a:r>
              <a:rPr lang="en-US" b="1" dirty="0">
                <a:solidFill>
                  <a:schemeClr val="accent2"/>
                </a:solidFill>
              </a:rPr>
              <a:t> </a:t>
            </a:r>
            <a:r>
              <a:rPr lang="en-US" dirty="0">
                <a:solidFill>
                  <a:schemeClr val="accent2"/>
                </a:solidFill>
              </a:rPr>
              <a:t>having only  4 columns. Its store details about products along with their products codes.  </a:t>
            </a:r>
            <a:endParaRPr lang="en-US" b="1" dirty="0">
              <a:solidFill>
                <a:schemeClr val="accent2"/>
              </a:solidFill>
            </a:endParaRPr>
          </a:p>
        </p:txBody>
      </p:sp>
      <p:pic>
        <p:nvPicPr>
          <p:cNvPr id="25" name="Picture 24">
            <a:extLst>
              <a:ext uri="{FF2B5EF4-FFF2-40B4-BE49-F238E27FC236}">
                <a16:creationId xmlns:a16="http://schemas.microsoft.com/office/drawing/2014/main" id="{F2D4D20B-7FD1-F5E1-83A2-3E14EEF4B78E}"/>
              </a:ext>
            </a:extLst>
          </p:cNvPr>
          <p:cNvPicPr>
            <a:picLocks noChangeAspect="1"/>
          </p:cNvPicPr>
          <p:nvPr/>
        </p:nvPicPr>
        <p:blipFill>
          <a:blip r:embed="rId2"/>
          <a:stretch>
            <a:fillRect/>
          </a:stretch>
        </p:blipFill>
        <p:spPr>
          <a:xfrm>
            <a:off x="468216" y="1967048"/>
            <a:ext cx="6268325" cy="666843"/>
          </a:xfrm>
          <a:prstGeom prst="rect">
            <a:avLst/>
          </a:prstGeom>
        </p:spPr>
      </p:pic>
      <p:pic>
        <p:nvPicPr>
          <p:cNvPr id="29" name="Picture 28">
            <a:extLst>
              <a:ext uri="{FF2B5EF4-FFF2-40B4-BE49-F238E27FC236}">
                <a16:creationId xmlns:a16="http://schemas.microsoft.com/office/drawing/2014/main" id="{B947D530-B48B-3D19-6148-97884A25D341}"/>
              </a:ext>
            </a:extLst>
          </p:cNvPr>
          <p:cNvPicPr>
            <a:picLocks noChangeAspect="1"/>
          </p:cNvPicPr>
          <p:nvPr/>
        </p:nvPicPr>
        <p:blipFill>
          <a:blip r:embed="rId3"/>
          <a:stretch>
            <a:fillRect/>
          </a:stretch>
        </p:blipFill>
        <p:spPr>
          <a:xfrm>
            <a:off x="468216" y="3295090"/>
            <a:ext cx="7306695" cy="657317"/>
          </a:xfrm>
          <a:prstGeom prst="rect">
            <a:avLst/>
          </a:prstGeom>
        </p:spPr>
      </p:pic>
      <p:pic>
        <p:nvPicPr>
          <p:cNvPr id="31" name="Picture 30">
            <a:extLst>
              <a:ext uri="{FF2B5EF4-FFF2-40B4-BE49-F238E27FC236}">
                <a16:creationId xmlns:a16="http://schemas.microsoft.com/office/drawing/2014/main" id="{643F00DD-7533-D676-DBD9-1F4BC82F639C}"/>
              </a:ext>
            </a:extLst>
          </p:cNvPr>
          <p:cNvPicPr>
            <a:picLocks noChangeAspect="1"/>
          </p:cNvPicPr>
          <p:nvPr/>
        </p:nvPicPr>
        <p:blipFill>
          <a:blip r:embed="rId4"/>
          <a:stretch>
            <a:fillRect/>
          </a:stretch>
        </p:blipFill>
        <p:spPr>
          <a:xfrm>
            <a:off x="468216" y="4344578"/>
            <a:ext cx="4753638" cy="609685"/>
          </a:xfrm>
          <a:prstGeom prst="rect">
            <a:avLst/>
          </a:prstGeom>
        </p:spPr>
      </p:pic>
    </p:spTree>
    <p:extLst>
      <p:ext uri="{BB962C8B-B14F-4D97-AF65-F5344CB8AC3E}">
        <p14:creationId xmlns:p14="http://schemas.microsoft.com/office/powerpoint/2010/main" val="3166473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C2E171-3FD6-6404-5429-5F67DF5B4F37}"/>
              </a:ext>
            </a:extLst>
          </p:cNvPr>
          <p:cNvSpPr>
            <a:spLocks noGrp="1"/>
          </p:cNvSpPr>
          <p:nvPr>
            <p:ph type="title"/>
          </p:nvPr>
        </p:nvSpPr>
        <p:spPr>
          <a:xfrm>
            <a:off x="0" y="189237"/>
            <a:ext cx="5340452" cy="537877"/>
          </a:xfrm>
        </p:spPr>
        <p:txBody>
          <a:bodyPr/>
          <a:lstStyle/>
          <a:p>
            <a:r>
              <a:rPr lang="en-US" dirty="0">
                <a:solidFill>
                  <a:srgbClr val="39B6B5"/>
                </a:solidFill>
                <a:latin typeface="Calibri" panose="020F0502020204030204" pitchFamily="34" charset="0"/>
                <a:ea typeface="Calibri" panose="020F0502020204030204" pitchFamily="34" charset="0"/>
                <a:cs typeface="Calibri" panose="020F0502020204030204" pitchFamily="34" charset="0"/>
              </a:rPr>
              <a:t>Exploratory Data Analysis (EDA)</a:t>
            </a:r>
          </a:p>
        </p:txBody>
      </p:sp>
      <p:sp>
        <p:nvSpPr>
          <p:cNvPr id="4" name="TextBox 3">
            <a:extLst>
              <a:ext uri="{FF2B5EF4-FFF2-40B4-BE49-F238E27FC236}">
                <a16:creationId xmlns:a16="http://schemas.microsoft.com/office/drawing/2014/main" id="{7CFC7093-075B-765F-B227-23B2A06A10E0}"/>
              </a:ext>
            </a:extLst>
          </p:cNvPr>
          <p:cNvSpPr txBox="1"/>
          <p:nvPr/>
        </p:nvSpPr>
        <p:spPr>
          <a:xfrm>
            <a:off x="0" y="727114"/>
            <a:ext cx="3657602" cy="307777"/>
          </a:xfrm>
          <a:prstGeom prst="rect">
            <a:avLst/>
          </a:prstGeom>
          <a:noFill/>
        </p:spPr>
        <p:txBody>
          <a:bodyPr wrap="square" rtlCol="0">
            <a:spAutoFit/>
          </a:bodyPr>
          <a:lstStyle/>
          <a:p>
            <a:r>
              <a:rPr lang="en-US" b="1" dirty="0">
                <a:solidFill>
                  <a:schemeClr val="accent2"/>
                </a:solidFill>
                <a:latin typeface="Calibri" panose="020F0502020204030204" pitchFamily="34" charset="0"/>
                <a:ea typeface="Calibri" panose="020F0502020204030204" pitchFamily="34" charset="0"/>
                <a:cs typeface="Calibri" panose="020F0502020204030204" pitchFamily="34" charset="0"/>
              </a:rPr>
              <a:t>Data Cleaning </a:t>
            </a:r>
          </a:p>
        </p:txBody>
      </p:sp>
      <p:sp>
        <p:nvSpPr>
          <p:cNvPr id="7" name="TextBox 6">
            <a:extLst>
              <a:ext uri="{FF2B5EF4-FFF2-40B4-BE49-F238E27FC236}">
                <a16:creationId xmlns:a16="http://schemas.microsoft.com/office/drawing/2014/main" id="{631E0FB5-4768-CB14-254A-1F2F710190D4}"/>
              </a:ext>
            </a:extLst>
          </p:cNvPr>
          <p:cNvSpPr txBox="1"/>
          <p:nvPr/>
        </p:nvSpPr>
        <p:spPr>
          <a:xfrm>
            <a:off x="0" y="1034891"/>
            <a:ext cx="4583016" cy="2677656"/>
          </a:xfrm>
          <a:prstGeom prst="rect">
            <a:avLst/>
          </a:prstGeom>
          <a:noFill/>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In data cleaning process we have deleted some unwanted columns form our </a:t>
            </a:r>
            <a:r>
              <a:rPr lang="en-US" dirty="0" err="1">
                <a:latin typeface="Calibri" panose="020F0502020204030204" pitchFamily="34" charset="0"/>
                <a:ea typeface="Calibri" panose="020F0502020204030204" pitchFamily="34" charset="0"/>
                <a:cs typeface="Calibri" panose="020F0502020204030204" pitchFamily="34" charset="0"/>
              </a:rPr>
              <a:t>customer_new</a:t>
            </a:r>
            <a:r>
              <a:rPr lang="en-US" dirty="0">
                <a:latin typeface="Calibri" panose="020F0502020204030204" pitchFamily="34" charset="0"/>
                <a:ea typeface="Calibri" panose="020F0502020204030204" pitchFamily="34" charset="0"/>
                <a:cs typeface="Calibri" panose="020F0502020204030204" pitchFamily="34" charset="0"/>
              </a:rPr>
              <a:t> dataset using drop method and after deleting columns we have now 4 columns.</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And we have add a columns on </a:t>
            </a:r>
            <a:r>
              <a:rPr lang="en-US" dirty="0" err="1">
                <a:latin typeface="Calibri" panose="020F0502020204030204" pitchFamily="34" charset="0"/>
                <a:ea typeface="Calibri" panose="020F0502020204030204" pitchFamily="34" charset="0"/>
                <a:cs typeface="Calibri" panose="020F0502020204030204" pitchFamily="34" charset="0"/>
              </a:rPr>
              <a:t>transactions_new</a:t>
            </a:r>
            <a:r>
              <a:rPr lang="en-US" dirty="0">
                <a:latin typeface="Calibri" panose="020F0502020204030204" pitchFamily="34" charset="0"/>
                <a:ea typeface="Calibri" panose="020F0502020204030204" pitchFamily="34" charset="0"/>
                <a:cs typeface="Calibri" panose="020F0502020204030204" pitchFamily="34" charset="0"/>
              </a:rPr>
              <a:t> and </a:t>
            </a:r>
            <a:r>
              <a:rPr lang="en-US" dirty="0" err="1">
                <a:latin typeface="Calibri" panose="020F0502020204030204" pitchFamily="34" charset="0"/>
                <a:ea typeface="Calibri" panose="020F0502020204030204" pitchFamily="34" charset="0"/>
                <a:cs typeface="Calibri" panose="020F0502020204030204" pitchFamily="34" charset="0"/>
              </a:rPr>
              <a:t>prod_info</a:t>
            </a:r>
            <a:r>
              <a:rPr lang="en-US" dirty="0">
                <a:latin typeface="Calibri" panose="020F0502020204030204" pitchFamily="34" charset="0"/>
                <a:ea typeface="Calibri" panose="020F0502020204030204" pitchFamily="34" charset="0"/>
                <a:cs typeface="Calibri" panose="020F0502020204030204" pitchFamily="34" charset="0"/>
              </a:rPr>
              <a:t> for merging </a:t>
            </a:r>
            <a:r>
              <a:rPr lang="en-US" dirty="0" err="1">
                <a:latin typeface="Calibri" panose="020F0502020204030204" pitchFamily="34" charset="0"/>
                <a:ea typeface="Calibri" panose="020F0502020204030204" pitchFamily="34" charset="0"/>
                <a:cs typeface="Calibri" panose="020F0502020204030204" pitchFamily="34" charset="0"/>
              </a:rPr>
              <a:t>purose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Join_id</a:t>
            </a:r>
            <a:r>
              <a:rPr lang="en-US" dirty="0">
                <a:latin typeface="Calibri" panose="020F0502020204030204" pitchFamily="34" charset="0"/>
                <a:ea typeface="Calibri" panose="020F0502020204030204" pitchFamily="34" charset="0"/>
                <a:cs typeface="Calibri" panose="020F0502020204030204" pitchFamily="34" charset="0"/>
              </a:rPr>
              <a:t>” which is concatenation of two columns </a:t>
            </a:r>
            <a:r>
              <a:rPr lang="en-US" dirty="0" err="1">
                <a:latin typeface="Calibri" panose="020F0502020204030204" pitchFamily="34" charset="0"/>
                <a:ea typeface="Calibri" panose="020F0502020204030204" pitchFamily="34" charset="0"/>
                <a:cs typeface="Calibri" panose="020F0502020204030204" pitchFamily="34" charset="0"/>
              </a:rPr>
              <a:t>prod_cat_code</a:t>
            </a:r>
            <a:r>
              <a:rPr lang="en-US" dirty="0">
                <a:latin typeface="Calibri" panose="020F0502020204030204" pitchFamily="34" charset="0"/>
                <a:ea typeface="Calibri" panose="020F0502020204030204" pitchFamily="34" charset="0"/>
                <a:cs typeface="Calibri" panose="020F0502020204030204" pitchFamily="34" charset="0"/>
              </a:rPr>
              <a:t> and </a:t>
            </a:r>
            <a:r>
              <a:rPr lang="en-US" dirty="0" err="1">
                <a:latin typeface="Calibri" panose="020F0502020204030204" pitchFamily="34" charset="0"/>
                <a:ea typeface="Calibri" panose="020F0502020204030204" pitchFamily="34" charset="0"/>
                <a:cs typeface="Calibri" panose="020F0502020204030204" pitchFamily="34" charset="0"/>
              </a:rPr>
              <a:t>prod_subcat_code</a:t>
            </a:r>
            <a:r>
              <a:rPr lang="en-US" dirty="0">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After that we have merged all the dataset into one dataset and we saved it with </a:t>
            </a:r>
            <a:r>
              <a:rPr lang="en-US" dirty="0" err="1">
                <a:latin typeface="Calibri" panose="020F0502020204030204" pitchFamily="34" charset="0"/>
                <a:ea typeface="Calibri" panose="020F0502020204030204" pitchFamily="34" charset="0"/>
                <a:cs typeface="Calibri" panose="020F0502020204030204" pitchFamily="34" charset="0"/>
              </a:rPr>
              <a:t>merged_data</a:t>
            </a:r>
            <a:r>
              <a:rPr lang="en-US" dirty="0">
                <a:latin typeface="Calibri" panose="020F0502020204030204" pitchFamily="34" charset="0"/>
                <a:ea typeface="Calibri" panose="020F0502020204030204" pitchFamily="34" charset="0"/>
                <a:cs typeface="Calibri" panose="020F0502020204030204" pitchFamily="34" charset="0"/>
              </a:rPr>
              <a:t> name.</a:t>
            </a:r>
          </a:p>
        </p:txBody>
      </p:sp>
      <p:pic>
        <p:nvPicPr>
          <p:cNvPr id="9" name="Picture 8">
            <a:extLst>
              <a:ext uri="{FF2B5EF4-FFF2-40B4-BE49-F238E27FC236}">
                <a16:creationId xmlns:a16="http://schemas.microsoft.com/office/drawing/2014/main" id="{3FE52410-2262-4C60-FEA0-96C4980D497B}"/>
              </a:ext>
            </a:extLst>
          </p:cNvPr>
          <p:cNvPicPr>
            <a:picLocks noChangeAspect="1"/>
          </p:cNvPicPr>
          <p:nvPr/>
        </p:nvPicPr>
        <p:blipFill>
          <a:blip r:embed="rId2"/>
          <a:stretch>
            <a:fillRect/>
          </a:stretch>
        </p:blipFill>
        <p:spPr>
          <a:xfrm>
            <a:off x="5457825" y="1757804"/>
            <a:ext cx="3210373" cy="676369"/>
          </a:xfrm>
          <a:prstGeom prst="rect">
            <a:avLst/>
          </a:prstGeom>
        </p:spPr>
      </p:pic>
      <p:pic>
        <p:nvPicPr>
          <p:cNvPr id="19" name="Picture 18">
            <a:extLst>
              <a:ext uri="{FF2B5EF4-FFF2-40B4-BE49-F238E27FC236}">
                <a16:creationId xmlns:a16="http://schemas.microsoft.com/office/drawing/2014/main" id="{42BF9AA0-5319-66EB-6AA6-9BC028F393BF}"/>
              </a:ext>
            </a:extLst>
          </p:cNvPr>
          <p:cNvPicPr>
            <a:picLocks noChangeAspect="1"/>
          </p:cNvPicPr>
          <p:nvPr/>
        </p:nvPicPr>
        <p:blipFill>
          <a:blip r:embed="rId3"/>
          <a:stretch>
            <a:fillRect/>
          </a:stretch>
        </p:blipFill>
        <p:spPr>
          <a:xfrm>
            <a:off x="5457825" y="833750"/>
            <a:ext cx="2915057" cy="924054"/>
          </a:xfrm>
          <a:prstGeom prst="rect">
            <a:avLst/>
          </a:prstGeom>
        </p:spPr>
      </p:pic>
      <p:pic>
        <p:nvPicPr>
          <p:cNvPr id="23" name="Picture 22">
            <a:extLst>
              <a:ext uri="{FF2B5EF4-FFF2-40B4-BE49-F238E27FC236}">
                <a16:creationId xmlns:a16="http://schemas.microsoft.com/office/drawing/2014/main" id="{24C4E79F-7A3E-59B2-26A0-C3167DC6F656}"/>
              </a:ext>
            </a:extLst>
          </p:cNvPr>
          <p:cNvPicPr>
            <a:picLocks noChangeAspect="1"/>
          </p:cNvPicPr>
          <p:nvPr/>
        </p:nvPicPr>
        <p:blipFill>
          <a:blip r:embed="rId4"/>
          <a:stretch>
            <a:fillRect/>
          </a:stretch>
        </p:blipFill>
        <p:spPr>
          <a:xfrm>
            <a:off x="1266240" y="3820718"/>
            <a:ext cx="7401958" cy="257211"/>
          </a:xfrm>
          <a:prstGeom prst="rect">
            <a:avLst/>
          </a:prstGeom>
        </p:spPr>
      </p:pic>
      <p:pic>
        <p:nvPicPr>
          <p:cNvPr id="25" name="Picture 24">
            <a:extLst>
              <a:ext uri="{FF2B5EF4-FFF2-40B4-BE49-F238E27FC236}">
                <a16:creationId xmlns:a16="http://schemas.microsoft.com/office/drawing/2014/main" id="{70083CEA-CB14-D627-FB58-D4236214E9BE}"/>
              </a:ext>
            </a:extLst>
          </p:cNvPr>
          <p:cNvPicPr>
            <a:picLocks noChangeAspect="1"/>
          </p:cNvPicPr>
          <p:nvPr/>
        </p:nvPicPr>
        <p:blipFill>
          <a:blip r:embed="rId5"/>
          <a:stretch>
            <a:fillRect/>
          </a:stretch>
        </p:blipFill>
        <p:spPr>
          <a:xfrm>
            <a:off x="1266240" y="4076060"/>
            <a:ext cx="7259063" cy="228632"/>
          </a:xfrm>
          <a:prstGeom prst="rect">
            <a:avLst/>
          </a:prstGeom>
        </p:spPr>
      </p:pic>
    </p:spTree>
    <p:extLst>
      <p:ext uri="{BB962C8B-B14F-4D97-AF65-F5344CB8AC3E}">
        <p14:creationId xmlns:p14="http://schemas.microsoft.com/office/powerpoint/2010/main" val="3211961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F04B084-CE39-E268-BCBB-C4574BF8C3D3}"/>
              </a:ext>
            </a:extLst>
          </p:cNvPr>
          <p:cNvSpPr>
            <a:spLocks noGrp="1"/>
          </p:cNvSpPr>
          <p:nvPr>
            <p:ph type="title"/>
          </p:nvPr>
        </p:nvSpPr>
        <p:spPr>
          <a:xfrm>
            <a:off x="0" y="189237"/>
            <a:ext cx="5340452" cy="537877"/>
          </a:xfrm>
        </p:spPr>
        <p:txBody>
          <a:bodyPr/>
          <a:lstStyle/>
          <a:p>
            <a:r>
              <a:rPr lang="en-US" dirty="0">
                <a:solidFill>
                  <a:srgbClr val="39B6B5"/>
                </a:solidFill>
                <a:latin typeface="Calibri" panose="020F0502020204030204" pitchFamily="34" charset="0"/>
                <a:ea typeface="Calibri" panose="020F0502020204030204" pitchFamily="34" charset="0"/>
                <a:cs typeface="Calibri" panose="020F0502020204030204" pitchFamily="34" charset="0"/>
              </a:rPr>
              <a:t>Exploratory Data Analysis (EDA)</a:t>
            </a:r>
          </a:p>
        </p:txBody>
      </p:sp>
      <p:sp>
        <p:nvSpPr>
          <p:cNvPr id="7" name="TextBox 6">
            <a:extLst>
              <a:ext uri="{FF2B5EF4-FFF2-40B4-BE49-F238E27FC236}">
                <a16:creationId xmlns:a16="http://schemas.microsoft.com/office/drawing/2014/main" id="{7FEA30E0-995C-9759-4B47-58618CB62254}"/>
              </a:ext>
            </a:extLst>
          </p:cNvPr>
          <p:cNvSpPr txBox="1"/>
          <p:nvPr/>
        </p:nvSpPr>
        <p:spPr>
          <a:xfrm>
            <a:off x="490251" y="816056"/>
            <a:ext cx="4572000" cy="954107"/>
          </a:xfrm>
          <a:prstGeom prst="rect">
            <a:avLst/>
          </a:prstGeom>
          <a:noFill/>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We have used Inner join for  merging the all the datasets and we used it coz there will be no duplicate values.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Now in our final datasets we are having 16 variables  </a:t>
            </a:r>
          </a:p>
        </p:txBody>
      </p:sp>
      <p:pic>
        <p:nvPicPr>
          <p:cNvPr id="9" name="Picture 8">
            <a:extLst>
              <a:ext uri="{FF2B5EF4-FFF2-40B4-BE49-F238E27FC236}">
                <a16:creationId xmlns:a16="http://schemas.microsoft.com/office/drawing/2014/main" id="{A0FE0820-FADB-7C76-41A8-862BFC4933C3}"/>
              </a:ext>
            </a:extLst>
          </p:cNvPr>
          <p:cNvPicPr>
            <a:picLocks noChangeAspect="1"/>
          </p:cNvPicPr>
          <p:nvPr/>
        </p:nvPicPr>
        <p:blipFill>
          <a:blip r:embed="rId2"/>
          <a:stretch>
            <a:fillRect/>
          </a:stretch>
        </p:blipFill>
        <p:spPr>
          <a:xfrm>
            <a:off x="385760" y="2811596"/>
            <a:ext cx="8372475" cy="952500"/>
          </a:xfrm>
          <a:prstGeom prst="rect">
            <a:avLst/>
          </a:prstGeom>
        </p:spPr>
      </p:pic>
      <p:pic>
        <p:nvPicPr>
          <p:cNvPr id="11" name="Picture 10">
            <a:extLst>
              <a:ext uri="{FF2B5EF4-FFF2-40B4-BE49-F238E27FC236}">
                <a16:creationId xmlns:a16="http://schemas.microsoft.com/office/drawing/2014/main" id="{44EA5D80-2BEB-2D21-90D9-E68F9A76DB7E}"/>
              </a:ext>
            </a:extLst>
          </p:cNvPr>
          <p:cNvPicPr>
            <a:picLocks noChangeAspect="1"/>
          </p:cNvPicPr>
          <p:nvPr/>
        </p:nvPicPr>
        <p:blipFill>
          <a:blip r:embed="rId3"/>
          <a:stretch>
            <a:fillRect/>
          </a:stretch>
        </p:blipFill>
        <p:spPr>
          <a:xfrm>
            <a:off x="3224211" y="4077963"/>
            <a:ext cx="2695575" cy="876300"/>
          </a:xfrm>
          <a:prstGeom prst="rect">
            <a:avLst/>
          </a:prstGeom>
        </p:spPr>
      </p:pic>
      <p:pic>
        <p:nvPicPr>
          <p:cNvPr id="13" name="Picture 12">
            <a:extLst>
              <a:ext uri="{FF2B5EF4-FFF2-40B4-BE49-F238E27FC236}">
                <a16:creationId xmlns:a16="http://schemas.microsoft.com/office/drawing/2014/main" id="{88CF5E06-9572-9DF3-D52E-81CF3689AFFD}"/>
              </a:ext>
            </a:extLst>
          </p:cNvPr>
          <p:cNvPicPr>
            <a:picLocks noChangeAspect="1"/>
          </p:cNvPicPr>
          <p:nvPr/>
        </p:nvPicPr>
        <p:blipFill>
          <a:blip r:embed="rId4"/>
          <a:stretch>
            <a:fillRect/>
          </a:stretch>
        </p:blipFill>
        <p:spPr>
          <a:xfrm>
            <a:off x="619123" y="1922105"/>
            <a:ext cx="5210175" cy="323850"/>
          </a:xfrm>
          <a:prstGeom prst="rect">
            <a:avLst/>
          </a:prstGeom>
        </p:spPr>
      </p:pic>
      <p:pic>
        <p:nvPicPr>
          <p:cNvPr id="15" name="Picture 14">
            <a:extLst>
              <a:ext uri="{FF2B5EF4-FFF2-40B4-BE49-F238E27FC236}">
                <a16:creationId xmlns:a16="http://schemas.microsoft.com/office/drawing/2014/main" id="{34451703-D87C-1D70-F21D-DE6DB44F2BD6}"/>
              </a:ext>
            </a:extLst>
          </p:cNvPr>
          <p:cNvPicPr>
            <a:picLocks noChangeAspect="1"/>
          </p:cNvPicPr>
          <p:nvPr/>
        </p:nvPicPr>
        <p:blipFill>
          <a:blip r:embed="rId5"/>
          <a:stretch>
            <a:fillRect/>
          </a:stretch>
        </p:blipFill>
        <p:spPr>
          <a:xfrm>
            <a:off x="619123" y="2245955"/>
            <a:ext cx="5457825" cy="428625"/>
          </a:xfrm>
          <a:prstGeom prst="rect">
            <a:avLst/>
          </a:prstGeom>
        </p:spPr>
      </p:pic>
    </p:spTree>
    <p:extLst>
      <p:ext uri="{BB962C8B-B14F-4D97-AF65-F5344CB8AC3E}">
        <p14:creationId xmlns:p14="http://schemas.microsoft.com/office/powerpoint/2010/main" val="1911109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B6C3BB-7B95-A710-47AE-40EBC9E4FD6F}"/>
              </a:ext>
            </a:extLst>
          </p:cNvPr>
          <p:cNvSpPr>
            <a:spLocks noGrp="1"/>
          </p:cNvSpPr>
          <p:nvPr>
            <p:ph type="title"/>
          </p:nvPr>
        </p:nvSpPr>
        <p:spPr>
          <a:xfrm>
            <a:off x="0" y="189237"/>
            <a:ext cx="5340452" cy="537877"/>
          </a:xfrm>
        </p:spPr>
        <p:txBody>
          <a:bodyPr/>
          <a:lstStyle/>
          <a:p>
            <a:r>
              <a:rPr lang="en-US" dirty="0">
                <a:solidFill>
                  <a:srgbClr val="39B6B5"/>
                </a:solidFill>
                <a:latin typeface="Calibri" panose="020F0502020204030204" pitchFamily="34" charset="0"/>
                <a:ea typeface="Calibri" panose="020F0502020204030204" pitchFamily="34" charset="0"/>
                <a:cs typeface="Calibri" panose="020F0502020204030204" pitchFamily="34" charset="0"/>
              </a:rPr>
              <a:t>Exploratory Data Analysis (EDA)</a:t>
            </a:r>
          </a:p>
        </p:txBody>
      </p:sp>
      <p:pic>
        <p:nvPicPr>
          <p:cNvPr id="5" name="Picture 4">
            <a:extLst>
              <a:ext uri="{FF2B5EF4-FFF2-40B4-BE49-F238E27FC236}">
                <a16:creationId xmlns:a16="http://schemas.microsoft.com/office/drawing/2014/main" id="{9A490CFA-0BC5-956A-EDA1-90FF9218F9D6}"/>
              </a:ext>
            </a:extLst>
          </p:cNvPr>
          <p:cNvPicPr>
            <a:picLocks noChangeAspect="1"/>
          </p:cNvPicPr>
          <p:nvPr/>
        </p:nvPicPr>
        <p:blipFill>
          <a:blip r:embed="rId2"/>
          <a:stretch>
            <a:fillRect/>
          </a:stretch>
        </p:blipFill>
        <p:spPr>
          <a:xfrm>
            <a:off x="5612060" y="1161494"/>
            <a:ext cx="3296110" cy="3982006"/>
          </a:xfrm>
          <a:prstGeom prst="rect">
            <a:avLst/>
          </a:prstGeom>
        </p:spPr>
      </p:pic>
      <p:pic>
        <p:nvPicPr>
          <p:cNvPr id="7" name="Picture 6">
            <a:extLst>
              <a:ext uri="{FF2B5EF4-FFF2-40B4-BE49-F238E27FC236}">
                <a16:creationId xmlns:a16="http://schemas.microsoft.com/office/drawing/2014/main" id="{9974968F-FEC3-D722-6EFE-5C4F82314875}"/>
              </a:ext>
            </a:extLst>
          </p:cNvPr>
          <p:cNvPicPr>
            <a:picLocks noChangeAspect="1"/>
          </p:cNvPicPr>
          <p:nvPr/>
        </p:nvPicPr>
        <p:blipFill>
          <a:blip r:embed="rId3"/>
          <a:stretch>
            <a:fillRect/>
          </a:stretch>
        </p:blipFill>
        <p:spPr>
          <a:xfrm>
            <a:off x="3662235" y="1188348"/>
            <a:ext cx="1819529" cy="3019846"/>
          </a:xfrm>
          <a:prstGeom prst="rect">
            <a:avLst/>
          </a:prstGeom>
        </p:spPr>
      </p:pic>
      <p:pic>
        <p:nvPicPr>
          <p:cNvPr id="9" name="Picture 8">
            <a:extLst>
              <a:ext uri="{FF2B5EF4-FFF2-40B4-BE49-F238E27FC236}">
                <a16:creationId xmlns:a16="http://schemas.microsoft.com/office/drawing/2014/main" id="{95A9EDC8-0BD0-950E-B19B-5FD47F547CDC}"/>
              </a:ext>
            </a:extLst>
          </p:cNvPr>
          <p:cNvPicPr>
            <a:picLocks noChangeAspect="1"/>
          </p:cNvPicPr>
          <p:nvPr/>
        </p:nvPicPr>
        <p:blipFill>
          <a:blip r:embed="rId4"/>
          <a:stretch>
            <a:fillRect/>
          </a:stretch>
        </p:blipFill>
        <p:spPr>
          <a:xfrm>
            <a:off x="5612060" y="950452"/>
            <a:ext cx="1095375" cy="200025"/>
          </a:xfrm>
          <a:prstGeom prst="rect">
            <a:avLst/>
          </a:prstGeom>
        </p:spPr>
      </p:pic>
      <p:pic>
        <p:nvPicPr>
          <p:cNvPr id="11" name="Picture 10">
            <a:extLst>
              <a:ext uri="{FF2B5EF4-FFF2-40B4-BE49-F238E27FC236}">
                <a16:creationId xmlns:a16="http://schemas.microsoft.com/office/drawing/2014/main" id="{6C958AB5-D438-7AA4-4D48-C998F62FEB48}"/>
              </a:ext>
            </a:extLst>
          </p:cNvPr>
          <p:cNvPicPr>
            <a:picLocks noChangeAspect="1"/>
          </p:cNvPicPr>
          <p:nvPr/>
        </p:nvPicPr>
        <p:blipFill>
          <a:blip r:embed="rId5"/>
          <a:stretch>
            <a:fillRect/>
          </a:stretch>
        </p:blipFill>
        <p:spPr>
          <a:xfrm>
            <a:off x="3662235" y="969502"/>
            <a:ext cx="1590675" cy="180975"/>
          </a:xfrm>
          <a:prstGeom prst="rect">
            <a:avLst/>
          </a:prstGeom>
        </p:spPr>
      </p:pic>
      <p:pic>
        <p:nvPicPr>
          <p:cNvPr id="15" name="Picture 14">
            <a:extLst>
              <a:ext uri="{FF2B5EF4-FFF2-40B4-BE49-F238E27FC236}">
                <a16:creationId xmlns:a16="http://schemas.microsoft.com/office/drawing/2014/main" id="{9B1F9CBB-E759-51B8-836D-A013EA998FD5}"/>
              </a:ext>
            </a:extLst>
          </p:cNvPr>
          <p:cNvPicPr>
            <a:picLocks noChangeAspect="1"/>
          </p:cNvPicPr>
          <p:nvPr/>
        </p:nvPicPr>
        <p:blipFill>
          <a:blip r:embed="rId6"/>
          <a:stretch>
            <a:fillRect/>
          </a:stretch>
        </p:blipFill>
        <p:spPr>
          <a:xfrm>
            <a:off x="50825" y="4669428"/>
            <a:ext cx="4944165" cy="352474"/>
          </a:xfrm>
          <a:prstGeom prst="rect">
            <a:avLst/>
          </a:prstGeom>
        </p:spPr>
      </p:pic>
      <p:sp>
        <p:nvSpPr>
          <p:cNvPr id="19" name="TextBox 18">
            <a:extLst>
              <a:ext uri="{FF2B5EF4-FFF2-40B4-BE49-F238E27FC236}">
                <a16:creationId xmlns:a16="http://schemas.microsoft.com/office/drawing/2014/main" id="{E27BD865-8142-A4C8-1993-08BF01F2F917}"/>
              </a:ext>
            </a:extLst>
          </p:cNvPr>
          <p:cNvSpPr txBox="1"/>
          <p:nvPr/>
        </p:nvSpPr>
        <p:spPr>
          <a:xfrm>
            <a:off x="50825" y="1150477"/>
            <a:ext cx="3481114" cy="1815882"/>
          </a:xfrm>
          <a:prstGeom prst="rect">
            <a:avLst/>
          </a:prstGeom>
          <a:noFill/>
        </p:spPr>
        <p:txBody>
          <a:bodyPr wrap="square">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We have check the info about our final dataset and we have checked for the null values. And we are having 9 null values in Gender and 8 null values are in city code. we have replaced the null values with the mode(the number that appears most often in a set of data).</a:t>
            </a:r>
          </a:p>
        </p:txBody>
      </p:sp>
    </p:spTree>
    <p:extLst>
      <p:ext uri="{BB962C8B-B14F-4D97-AF65-F5344CB8AC3E}">
        <p14:creationId xmlns:p14="http://schemas.microsoft.com/office/powerpoint/2010/main" val="3321570403"/>
      </p:ext>
    </p:extLst>
  </p:cSld>
  <p:clrMapOvr>
    <a:masterClrMapping/>
  </p:clrMapOvr>
</p:sld>
</file>

<file path=ppt/theme/theme1.xml><?xml version="1.0" encoding="utf-8"?>
<a:theme xmlns:a="http://schemas.openxmlformats.org/drawingml/2006/main" name="E-Commerce Infographics by Slidesgo">
  <a:themeElements>
    <a:clrScheme name="Simple Light">
      <a:dk1>
        <a:srgbClr val="000000"/>
      </a:dk1>
      <a:lt1>
        <a:srgbClr val="FFFFFF"/>
      </a:lt1>
      <a:dk2>
        <a:srgbClr val="929292"/>
      </a:dk2>
      <a:lt2>
        <a:srgbClr val="CFCFCF"/>
      </a:lt2>
      <a:accent1>
        <a:srgbClr val="C0C55F"/>
      </a:accent1>
      <a:accent2>
        <a:srgbClr val="39B6B5"/>
      </a:accent2>
      <a:accent3>
        <a:srgbClr val="B878C2"/>
      </a:accent3>
      <a:accent4>
        <a:srgbClr val="957FCA"/>
      </a:accent4>
      <a:accent5>
        <a:srgbClr val="6639A8"/>
      </a:accent5>
      <a:accent6>
        <a:srgbClr val="4C076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987</TotalTime>
  <Words>2130</Words>
  <Application>Microsoft Office PowerPoint</Application>
  <PresentationFormat>On-screen Show (16:9)</PresentationFormat>
  <Paragraphs>144</Paragraphs>
  <Slides>30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Roboto</vt:lpstr>
      <vt:lpstr>Calibri</vt:lpstr>
      <vt:lpstr>Arial</vt:lpstr>
      <vt:lpstr>Fira Sans Extra Condensed Medium</vt:lpstr>
      <vt:lpstr>E-Commerce Infographics by Slidesgo</vt:lpstr>
      <vt:lpstr>SHOP</vt:lpstr>
      <vt:lpstr>Introduction</vt:lpstr>
      <vt:lpstr>E-Commerce RETAIL DATA ANALYSIS </vt:lpstr>
      <vt:lpstr>Data Collection </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Total sales amount over month</vt:lpstr>
      <vt:lpstr>Machine Learning (Python)</vt:lpstr>
      <vt:lpstr>Machine Learning (Python)</vt:lpstr>
      <vt:lpstr>Machine Learning (Python)</vt:lpstr>
      <vt:lpstr>Machine Learning (Python)</vt:lpstr>
      <vt:lpstr>Machine Learning (Python)</vt:lpstr>
      <vt:lpstr>Machine Learning (Python)</vt:lpstr>
      <vt:lpstr>Machine Learning (Python)</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RETAIL DATA ANALYSIS </dc:title>
  <dc:creator>sahil ahamed</dc:creator>
  <cp:lastModifiedBy>Aathi Muthu A</cp:lastModifiedBy>
  <cp:revision>63</cp:revision>
  <dcterms:modified xsi:type="dcterms:W3CDTF">2024-05-22T14:02:47Z</dcterms:modified>
</cp:coreProperties>
</file>